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287" r:id="rId3"/>
    <p:sldId id="278" r:id="rId4"/>
    <p:sldId id="283" r:id="rId5"/>
    <p:sldId id="284" r:id="rId6"/>
    <p:sldId id="290" r:id="rId7"/>
    <p:sldId id="291" r:id="rId8"/>
    <p:sldId id="294" r:id="rId9"/>
    <p:sldId id="293" r:id="rId10"/>
    <p:sldId id="285" r:id="rId11"/>
    <p:sldId id="292" r:id="rId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9A92"/>
    <a:srgbClr val="AAC5CA"/>
    <a:srgbClr val="F78A8D"/>
    <a:srgbClr val="C3D6DA"/>
    <a:srgbClr val="FAB4B6"/>
    <a:srgbClr val="FF7C80"/>
    <a:srgbClr val="C9C9C9"/>
    <a:srgbClr val="F2F2F2"/>
    <a:srgbClr val="F06322"/>
    <a:srgbClr val="B0AB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24" autoAdjust="0"/>
    <p:restoredTop sz="94660"/>
  </p:normalViewPr>
  <p:slideViewPr>
    <p:cSldViewPr snapToGrid="0">
      <p:cViewPr varScale="1">
        <p:scale>
          <a:sx n="88" d="100"/>
          <a:sy n="88" d="100"/>
        </p:scale>
        <p:origin x="9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1620383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2175807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414163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809944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383750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114898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200317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258667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1593501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1010745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63C91FE8-9A62-42FA-81FB-217E0AE33C95}" type="datetimeFigureOut">
              <a:rPr lang="ko-KR" altLang="en-US" smtClean="0"/>
              <a:t>2019-04-11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274170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C91FE8-9A62-42FA-81FB-217E0AE33C95}" type="datetimeFigureOut">
              <a:rPr lang="ko-KR" altLang="en-US" smtClean="0"/>
              <a:t>2019-04-11</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0939A1-B466-4BFC-A249-12CDE95B4AFC}" type="slidenum">
              <a:rPr lang="ko-KR" altLang="en-US" smtClean="0"/>
              <a:t>‹#›</a:t>
            </a:fld>
            <a:endParaRPr lang="ko-KR" altLang="en-US"/>
          </a:p>
        </p:txBody>
      </p:sp>
    </p:spTree>
    <p:extLst>
      <p:ext uri="{BB962C8B-B14F-4D97-AF65-F5344CB8AC3E}">
        <p14:creationId xmlns:p14="http://schemas.microsoft.com/office/powerpoint/2010/main" val="1115802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syenn2896.github.io/pix2pix-batik/"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5.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uFnhO8WXdnyTBxGFy1qlqWU4iPmEF0kH/view" TargetMode="External"/><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6" name="직사각형 25"/>
          <p:cNvSpPr/>
          <p:nvPr/>
        </p:nvSpPr>
        <p:spPr>
          <a:xfrm>
            <a:off x="4953000" y="3866080"/>
            <a:ext cx="4766733" cy="2077492"/>
          </a:xfrm>
          <a:prstGeom prst="rect">
            <a:avLst/>
          </a:prstGeom>
          <a:noFill/>
        </p:spPr>
        <p:txBody>
          <a:bodyPr wrap="square">
            <a:spAutoFit/>
          </a:bodyPr>
          <a:lstStyle/>
          <a:p>
            <a:pPr algn="r">
              <a:lnSpc>
                <a:spcPct val="150000"/>
              </a:lnSpc>
            </a:pPr>
            <a:r>
              <a:rPr lang="en-US" altLang="ko-KR" i="1" dirty="0" smtClean="0">
                <a:solidFill>
                  <a:schemeClr val="bg1">
                    <a:lumMod val="65000"/>
                  </a:schemeClr>
                </a:solidFill>
              </a:rPr>
              <a:t>Capstone Design 2 </a:t>
            </a:r>
          </a:p>
          <a:p>
            <a:pPr algn="r">
              <a:lnSpc>
                <a:spcPct val="150000"/>
              </a:lnSpc>
            </a:pPr>
            <a:r>
              <a:rPr lang="en-US" altLang="ko-KR" sz="2400" b="1" i="1" dirty="0" smtClean="0">
                <a:solidFill>
                  <a:schemeClr val="bg1">
                    <a:lumMod val="65000"/>
                  </a:schemeClr>
                </a:solidFill>
              </a:rPr>
              <a:t>Batik Pattern Recommendation Based on User’s Sketch</a:t>
            </a:r>
            <a:endParaRPr lang="en-US" altLang="ko-KR" sz="2400" b="1" i="1" dirty="0">
              <a:solidFill>
                <a:schemeClr val="bg1">
                  <a:lumMod val="65000"/>
                </a:schemeClr>
              </a:solidFill>
            </a:endParaRPr>
          </a:p>
          <a:p>
            <a:pPr algn="r">
              <a:lnSpc>
                <a:spcPct val="150000"/>
              </a:lnSpc>
            </a:pPr>
            <a:r>
              <a:rPr lang="en-US" altLang="ko-KR" sz="1000" dirty="0" smtClean="0">
                <a:solidFill>
                  <a:schemeClr val="bg1">
                    <a:lumMod val="65000"/>
                  </a:schemeClr>
                </a:solidFill>
              </a:rPr>
              <a:t>Ecstexela Syenne</a:t>
            </a:r>
          </a:p>
          <a:p>
            <a:pPr algn="r">
              <a:lnSpc>
                <a:spcPct val="150000"/>
              </a:lnSpc>
            </a:pPr>
            <a:r>
              <a:rPr lang="en-US" altLang="ko-KR" sz="1000" dirty="0" smtClean="0">
                <a:solidFill>
                  <a:schemeClr val="bg1">
                    <a:lumMod val="65000"/>
                  </a:schemeClr>
                </a:solidFill>
              </a:rPr>
              <a:t>2015105890</a:t>
            </a:r>
            <a:r>
              <a:rPr lang="en-US" altLang="ko-KR" sz="1000" dirty="0">
                <a:solidFill>
                  <a:schemeClr val="bg1">
                    <a:lumMod val="65000"/>
                  </a:schemeClr>
                </a:solidFill>
              </a:rPr>
              <a:t> </a:t>
            </a:r>
            <a:endParaRPr lang="en-US" altLang="ko-KR" sz="1000" dirty="0" smtClean="0">
              <a:solidFill>
                <a:schemeClr val="bg1">
                  <a:lumMod val="65000"/>
                </a:schemeClr>
              </a:solidFill>
            </a:endParaRPr>
          </a:p>
        </p:txBody>
      </p:sp>
      <p:grpSp>
        <p:nvGrpSpPr>
          <p:cNvPr id="4" name="Group 3"/>
          <p:cNvGrpSpPr/>
          <p:nvPr/>
        </p:nvGrpSpPr>
        <p:grpSpPr>
          <a:xfrm>
            <a:off x="4002358" y="1279148"/>
            <a:ext cx="4168259" cy="4169264"/>
            <a:chOff x="4002358" y="1279148"/>
            <a:chExt cx="4168259" cy="4169264"/>
          </a:xfrm>
        </p:grpSpPr>
        <p:sp>
          <p:nvSpPr>
            <p:cNvPr id="69" name="이등변 삼각형 68"/>
            <p:cNvSpPr/>
            <p:nvPr/>
          </p:nvSpPr>
          <p:spPr>
            <a:xfrm rot="5400000">
              <a:off x="2960507" y="2322431"/>
              <a:ext cx="4169264" cy="2082698"/>
            </a:xfrm>
            <a:prstGeom prst="triangle">
              <a:avLst/>
            </a:prstGeom>
            <a:solidFill>
              <a:schemeClr val="bg1"/>
            </a:solidFill>
            <a:ln>
              <a:noFill/>
            </a:ln>
            <a:effectLst>
              <a:outerShdw blurRad="152400" dist="63500" dir="10800000" sx="97000" sy="97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22" name="Picture 4" descr="batik_kawu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002358" y="1279148"/>
              <a:ext cx="4168259" cy="2083008"/>
            </a:xfrm>
            <a:prstGeom prst="triangle">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23" name="Picture 10" descr="batik_para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864101" y="4385210"/>
            <a:ext cx="1037385" cy="1063202"/>
          </a:xfrm>
          <a:prstGeom prst="rtTriangle">
            <a:avLst/>
          </a:prstGeom>
          <a:noFill/>
          <a:ln w="19050">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7776457" y="1354224"/>
            <a:ext cx="496464" cy="1101338"/>
            <a:chOff x="7776457" y="1279146"/>
            <a:chExt cx="496464" cy="1101338"/>
          </a:xfrm>
          <a:effectLst>
            <a:outerShdw blurRad="50800" dist="38100" dir="8100000" algn="tr" rotWithShape="0">
              <a:prstClr val="black">
                <a:alpha val="40000"/>
              </a:prstClr>
            </a:outerShdw>
          </a:effectLst>
        </p:grpSpPr>
        <p:pic>
          <p:nvPicPr>
            <p:cNvPr id="35" name="Picture 2" descr="batik_ceplo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765530" y="1290074"/>
              <a:ext cx="518319" cy="496463"/>
            </a:xfrm>
            <a:prstGeom prst="rtTriangl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5"/>
            <a:srcRect l="-160" b="4328"/>
            <a:stretch/>
          </p:blipFill>
          <p:spPr>
            <a:xfrm rot="10800000">
              <a:off x="7776457" y="1860811"/>
              <a:ext cx="496463" cy="519673"/>
            </a:xfrm>
            <a:prstGeom prst="rtTriangle">
              <a:avLst/>
            </a:prstGeom>
            <a:ln w="12700">
              <a:solidFill>
                <a:schemeClr val="bg1"/>
              </a:solidFill>
            </a:ln>
          </p:spPr>
        </p:pic>
      </p:grpSp>
      <p:sp>
        <p:nvSpPr>
          <p:cNvPr id="10" name="자유형 2"/>
          <p:cNvSpPr/>
          <p:nvPr/>
        </p:nvSpPr>
        <p:spPr>
          <a:xfrm>
            <a:off x="5595836" y="5987417"/>
            <a:ext cx="4505498" cy="166254"/>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19712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5973466" y="399959"/>
            <a:ext cx="75364" cy="39052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77"/>
          <p:cNvSpPr/>
          <p:nvPr/>
        </p:nvSpPr>
        <p:spPr>
          <a:xfrm>
            <a:off x="383811" y="165783"/>
            <a:ext cx="4341217"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smtClean="0">
                <a:ln>
                  <a:noFill/>
                </a:ln>
                <a:solidFill>
                  <a:prstClr val="white">
                    <a:lumMod val="50000"/>
                  </a:prstClr>
                </a:solidFill>
                <a:effectLst/>
                <a:uLnTx/>
                <a:uFillTx/>
                <a:latin typeface="맑은 고딕" panose="020F0502020204030204"/>
                <a:ea typeface="맑은 고딕" panose="020B0503020000020004" pitchFamily="34" charset="-127"/>
                <a:cs typeface="+mn-cs"/>
              </a:rPr>
              <a:t>Project</a:t>
            </a:r>
          </a:p>
        </p:txBody>
      </p:sp>
      <p:sp>
        <p:nvSpPr>
          <p:cNvPr id="14" name="자유형 2"/>
          <p:cNvSpPr/>
          <p:nvPr/>
        </p:nvSpPr>
        <p:spPr>
          <a:xfrm>
            <a:off x="461136" y="557750"/>
            <a:ext cx="1716007" cy="147644"/>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a:blip r:embed="rId2"/>
          <a:stretch>
            <a:fillRect/>
          </a:stretch>
        </p:blipFill>
        <p:spPr>
          <a:xfrm>
            <a:off x="1645651" y="1306797"/>
            <a:ext cx="5808886" cy="4748020"/>
          </a:xfrm>
          <a:prstGeom prst="rect">
            <a:avLst/>
          </a:prstGeom>
        </p:spPr>
      </p:pic>
      <p:sp>
        <p:nvSpPr>
          <p:cNvPr id="10" name="직사각형 15"/>
          <p:cNvSpPr/>
          <p:nvPr/>
        </p:nvSpPr>
        <p:spPr>
          <a:xfrm>
            <a:off x="461136" y="627448"/>
            <a:ext cx="3960733" cy="494494"/>
          </a:xfrm>
          <a:prstGeom prst="rect">
            <a:avLst/>
          </a:prstGeom>
        </p:spPr>
        <p:txBody>
          <a:bodyPr wrap="square">
            <a:spAutoFit/>
          </a:bodyPr>
          <a:lstStyle/>
          <a:p>
            <a:pPr>
              <a:lnSpc>
                <a:spcPct val="150000"/>
              </a:lnSpc>
            </a:pPr>
            <a:r>
              <a:rPr lang="en-US" altLang="ko-KR" sz="2000" b="1" dirty="0" smtClean="0">
                <a:solidFill>
                  <a:srgbClr val="FF7C80"/>
                </a:solidFill>
              </a:rPr>
              <a:t>Current Result</a:t>
            </a:r>
            <a:endParaRPr lang="en-US" altLang="ko-KR" sz="2000" b="1" dirty="0">
              <a:solidFill>
                <a:srgbClr val="FF7C80"/>
              </a:solidFill>
            </a:endParaRPr>
          </a:p>
        </p:txBody>
      </p:sp>
      <p:sp>
        <p:nvSpPr>
          <p:cNvPr id="6" name="Rectangle 5"/>
          <p:cNvSpPr/>
          <p:nvPr/>
        </p:nvSpPr>
        <p:spPr>
          <a:xfrm>
            <a:off x="7759337" y="3044037"/>
            <a:ext cx="3884023" cy="646331"/>
          </a:xfrm>
          <a:prstGeom prst="rect">
            <a:avLst/>
          </a:prstGeom>
        </p:spPr>
        <p:txBody>
          <a:bodyPr wrap="square">
            <a:spAutoFit/>
          </a:bodyPr>
          <a:lstStyle/>
          <a:p>
            <a:r>
              <a:rPr lang="en-US" dirty="0" smtClean="0"/>
              <a:t>Demo: </a:t>
            </a:r>
            <a:r>
              <a:rPr lang="en-US" dirty="0" smtClean="0">
                <a:hlinkClick r:id="rId3"/>
              </a:rPr>
              <a:t>https</a:t>
            </a:r>
            <a:r>
              <a:rPr lang="en-US" dirty="0">
                <a:hlinkClick r:id="rId3"/>
              </a:rPr>
              <a:t>://syenn2896.github.io/pix2pix-batik</a:t>
            </a:r>
            <a:r>
              <a:rPr lang="en-US" dirty="0" smtClean="0">
                <a:hlinkClick r:id="rId3"/>
              </a:rPr>
              <a:t>/</a:t>
            </a:r>
            <a:r>
              <a:rPr lang="en-US" dirty="0" smtClean="0"/>
              <a:t> </a:t>
            </a:r>
          </a:p>
        </p:txBody>
      </p:sp>
    </p:spTree>
    <p:extLst>
      <p:ext uri="{BB962C8B-B14F-4D97-AF65-F5344CB8AC3E}">
        <p14:creationId xmlns:p14="http://schemas.microsoft.com/office/powerpoint/2010/main" val="1995646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직사각형 77"/>
          <p:cNvSpPr/>
          <p:nvPr/>
        </p:nvSpPr>
        <p:spPr>
          <a:xfrm>
            <a:off x="383811" y="165783"/>
            <a:ext cx="4341217"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smtClean="0">
                <a:ln>
                  <a:noFill/>
                </a:ln>
                <a:solidFill>
                  <a:prstClr val="white">
                    <a:lumMod val="50000"/>
                  </a:prstClr>
                </a:solidFill>
                <a:effectLst/>
                <a:uLnTx/>
                <a:uFillTx/>
                <a:latin typeface="맑은 고딕" panose="020F0502020204030204"/>
                <a:ea typeface="맑은 고딕" panose="020B0503020000020004" pitchFamily="34" charset="-127"/>
                <a:cs typeface="+mn-cs"/>
              </a:rPr>
              <a:t>Timeline</a:t>
            </a:r>
          </a:p>
        </p:txBody>
      </p:sp>
      <p:sp>
        <p:nvSpPr>
          <p:cNvPr id="7" name="자유형 2"/>
          <p:cNvSpPr/>
          <p:nvPr/>
        </p:nvSpPr>
        <p:spPr>
          <a:xfrm>
            <a:off x="461136" y="557750"/>
            <a:ext cx="1585378" cy="122124"/>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Straight Connector 23">
            <a:extLst>
              <a:ext uri="{FF2B5EF4-FFF2-40B4-BE49-F238E27FC236}">
                <a16:creationId xmlns:a16="http://schemas.microsoft.com/office/drawing/2014/main" id="{DB266F0C-139C-4E50-B515-69EB212579AA}"/>
              </a:ext>
            </a:extLst>
          </p:cNvPr>
          <p:cNvCxnSpPr>
            <a:cxnSpLocks/>
          </p:cNvCxnSpPr>
          <p:nvPr/>
        </p:nvCxnSpPr>
        <p:spPr>
          <a:xfrm flipH="1">
            <a:off x="869167" y="3576565"/>
            <a:ext cx="10454053" cy="0"/>
          </a:xfrm>
          <a:prstGeom prst="line">
            <a:avLst/>
          </a:prstGeom>
          <a:ln>
            <a:headEnd type="triangle"/>
            <a:tailEnd type="oval"/>
          </a:ln>
        </p:spPr>
        <p:style>
          <a:lnRef idx="2">
            <a:schemeClr val="accent4"/>
          </a:lnRef>
          <a:fillRef idx="1">
            <a:schemeClr val="lt1"/>
          </a:fillRef>
          <a:effectRef idx="0">
            <a:schemeClr val="accent4"/>
          </a:effectRef>
          <a:fontRef idx="minor">
            <a:schemeClr val="dk1"/>
          </a:fontRef>
        </p:style>
      </p:cxnSp>
      <p:cxnSp>
        <p:nvCxnSpPr>
          <p:cNvPr id="25" name="Straight Connector 24">
            <a:extLst>
              <a:ext uri="{FF2B5EF4-FFF2-40B4-BE49-F238E27FC236}">
                <a16:creationId xmlns:a16="http://schemas.microsoft.com/office/drawing/2014/main" id="{22397161-147B-47C1-B67F-06DCF3720536}"/>
              </a:ext>
            </a:extLst>
          </p:cNvPr>
          <p:cNvCxnSpPr/>
          <p:nvPr/>
        </p:nvCxnSpPr>
        <p:spPr>
          <a:xfrm>
            <a:off x="1236672" y="3581773"/>
            <a:ext cx="0" cy="1344149"/>
          </a:xfrm>
          <a:prstGeom prst="line">
            <a:avLst/>
          </a:prstGeom>
          <a:ln>
            <a:headEnd type="oval" w="med" len="med"/>
            <a:tailEnd type="oval" w="med" len="med"/>
          </a:ln>
        </p:spPr>
        <p:style>
          <a:lnRef idx="2">
            <a:schemeClr val="accent4"/>
          </a:lnRef>
          <a:fillRef idx="1">
            <a:schemeClr val="lt1"/>
          </a:fillRef>
          <a:effectRef idx="0">
            <a:schemeClr val="accent4"/>
          </a:effectRef>
          <a:fontRef idx="minor">
            <a:schemeClr val="dk1"/>
          </a:fontRef>
        </p:style>
      </p:cxnSp>
      <p:cxnSp>
        <p:nvCxnSpPr>
          <p:cNvPr id="26" name="Straight Connector 25">
            <a:extLst>
              <a:ext uri="{FF2B5EF4-FFF2-40B4-BE49-F238E27FC236}">
                <a16:creationId xmlns:a16="http://schemas.microsoft.com/office/drawing/2014/main" id="{8D674DDF-1218-4CA6-83F9-C23D9DA05BF6}"/>
              </a:ext>
            </a:extLst>
          </p:cNvPr>
          <p:cNvCxnSpPr/>
          <p:nvPr/>
        </p:nvCxnSpPr>
        <p:spPr>
          <a:xfrm>
            <a:off x="3791840" y="3571002"/>
            <a:ext cx="0" cy="1344149"/>
          </a:xfrm>
          <a:prstGeom prst="line">
            <a:avLst/>
          </a:prstGeom>
          <a:ln>
            <a:headEnd type="oval" w="med" len="med"/>
            <a:tailEnd type="oval" w="med" len="med"/>
          </a:ln>
        </p:spPr>
        <p:style>
          <a:lnRef idx="2">
            <a:schemeClr val="accent4"/>
          </a:lnRef>
          <a:fillRef idx="1">
            <a:schemeClr val="lt1"/>
          </a:fillRef>
          <a:effectRef idx="0">
            <a:schemeClr val="accent4"/>
          </a:effectRef>
          <a:fontRef idx="minor">
            <a:schemeClr val="dk1"/>
          </a:fontRef>
        </p:style>
      </p:cxnSp>
      <p:cxnSp>
        <p:nvCxnSpPr>
          <p:cNvPr id="27" name="Straight Connector 26">
            <a:extLst>
              <a:ext uri="{FF2B5EF4-FFF2-40B4-BE49-F238E27FC236}">
                <a16:creationId xmlns:a16="http://schemas.microsoft.com/office/drawing/2014/main" id="{97C113A0-D8E1-4798-B208-4230A414EF5C}"/>
              </a:ext>
            </a:extLst>
          </p:cNvPr>
          <p:cNvCxnSpPr/>
          <p:nvPr/>
        </p:nvCxnSpPr>
        <p:spPr>
          <a:xfrm>
            <a:off x="6451511" y="3581773"/>
            <a:ext cx="0" cy="1344149"/>
          </a:xfrm>
          <a:prstGeom prst="line">
            <a:avLst/>
          </a:prstGeom>
          <a:ln>
            <a:headEnd type="oval" w="med" len="med"/>
            <a:tailEnd type="oval" w="med" len="med"/>
          </a:ln>
        </p:spPr>
        <p:style>
          <a:lnRef idx="2">
            <a:schemeClr val="accent4"/>
          </a:lnRef>
          <a:fillRef idx="1">
            <a:schemeClr val="lt1"/>
          </a:fillRef>
          <a:effectRef idx="0">
            <a:schemeClr val="accent4"/>
          </a:effectRef>
          <a:fontRef idx="minor">
            <a:schemeClr val="dk1"/>
          </a:fontRef>
        </p:style>
      </p:cxnSp>
      <p:cxnSp>
        <p:nvCxnSpPr>
          <p:cNvPr id="28" name="Straight Connector 27">
            <a:extLst>
              <a:ext uri="{FF2B5EF4-FFF2-40B4-BE49-F238E27FC236}">
                <a16:creationId xmlns:a16="http://schemas.microsoft.com/office/drawing/2014/main" id="{3FC7915D-B5E2-4A03-A87B-80D7A191B7B2}"/>
              </a:ext>
            </a:extLst>
          </p:cNvPr>
          <p:cNvCxnSpPr/>
          <p:nvPr/>
        </p:nvCxnSpPr>
        <p:spPr>
          <a:xfrm>
            <a:off x="2431524" y="2227463"/>
            <a:ext cx="0" cy="1344149"/>
          </a:xfrm>
          <a:prstGeom prst="line">
            <a:avLst/>
          </a:prstGeom>
          <a:ln>
            <a:headEnd type="oval" w="med" len="med"/>
            <a:tailEnd type="oval" w="med" len="med"/>
          </a:ln>
        </p:spPr>
        <p:style>
          <a:lnRef idx="2">
            <a:schemeClr val="accent4"/>
          </a:lnRef>
          <a:fillRef idx="1">
            <a:schemeClr val="lt1"/>
          </a:fillRef>
          <a:effectRef idx="0">
            <a:schemeClr val="accent4"/>
          </a:effectRef>
          <a:fontRef idx="minor">
            <a:schemeClr val="dk1"/>
          </a:fontRef>
        </p:style>
      </p:cxnSp>
      <p:cxnSp>
        <p:nvCxnSpPr>
          <p:cNvPr id="29" name="Straight Connector 28">
            <a:extLst>
              <a:ext uri="{FF2B5EF4-FFF2-40B4-BE49-F238E27FC236}">
                <a16:creationId xmlns:a16="http://schemas.microsoft.com/office/drawing/2014/main" id="{FDB4A01F-2A3D-475B-B64C-AB0C8BE6BFE9}"/>
              </a:ext>
            </a:extLst>
          </p:cNvPr>
          <p:cNvCxnSpPr/>
          <p:nvPr/>
        </p:nvCxnSpPr>
        <p:spPr>
          <a:xfrm>
            <a:off x="4899607" y="2237624"/>
            <a:ext cx="0" cy="1344149"/>
          </a:xfrm>
          <a:prstGeom prst="line">
            <a:avLst/>
          </a:prstGeom>
          <a:ln>
            <a:headEnd type="oval" w="med" len="med"/>
            <a:tailEnd type="oval" w="med" len="med"/>
          </a:ln>
        </p:spPr>
        <p:style>
          <a:lnRef idx="2">
            <a:schemeClr val="accent4"/>
          </a:lnRef>
          <a:fillRef idx="1">
            <a:schemeClr val="lt1"/>
          </a:fillRef>
          <a:effectRef idx="0">
            <a:schemeClr val="accent4"/>
          </a:effectRef>
          <a:fontRef idx="minor">
            <a:schemeClr val="dk1"/>
          </a:fontRef>
        </p:style>
      </p:cxnSp>
      <p:cxnSp>
        <p:nvCxnSpPr>
          <p:cNvPr id="31" name="Straight Connector 30">
            <a:extLst>
              <a:ext uri="{FF2B5EF4-FFF2-40B4-BE49-F238E27FC236}">
                <a16:creationId xmlns:a16="http://schemas.microsoft.com/office/drawing/2014/main" id="{1DEDA5DB-08CE-4629-994B-1D3D20E2329D}"/>
              </a:ext>
            </a:extLst>
          </p:cNvPr>
          <p:cNvCxnSpPr/>
          <p:nvPr/>
        </p:nvCxnSpPr>
        <p:spPr>
          <a:xfrm>
            <a:off x="7543808" y="2226851"/>
            <a:ext cx="0" cy="1344149"/>
          </a:xfrm>
          <a:prstGeom prst="line">
            <a:avLst/>
          </a:prstGeom>
          <a:ln>
            <a:headEnd type="oval" w="med" len="med"/>
            <a:tailEnd type="oval" w="med" len="med"/>
          </a:ln>
        </p:spPr>
        <p:style>
          <a:lnRef idx="2">
            <a:schemeClr val="accent4"/>
          </a:lnRef>
          <a:fillRef idx="1">
            <a:schemeClr val="lt1"/>
          </a:fillRef>
          <a:effectRef idx="0">
            <a:schemeClr val="accent4"/>
          </a:effectRef>
          <a:fontRef idx="minor">
            <a:schemeClr val="dk1"/>
          </a:fontRef>
        </p:style>
      </p:cxnSp>
      <p:sp>
        <p:nvSpPr>
          <p:cNvPr id="34" name="TextBox 33">
            <a:extLst>
              <a:ext uri="{FF2B5EF4-FFF2-40B4-BE49-F238E27FC236}">
                <a16:creationId xmlns:a16="http://schemas.microsoft.com/office/drawing/2014/main" id="{FFA63CAD-F91B-439E-88E3-C62D00D53756}"/>
              </a:ext>
            </a:extLst>
          </p:cNvPr>
          <p:cNvSpPr txBox="1"/>
          <p:nvPr/>
        </p:nvSpPr>
        <p:spPr>
          <a:xfrm>
            <a:off x="1774026" y="1694371"/>
            <a:ext cx="1314995" cy="40011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2000" dirty="0" smtClean="0">
                <a:solidFill>
                  <a:schemeClr val="bg1"/>
                </a:solidFill>
              </a:rPr>
              <a:t>03.18- </a:t>
            </a:r>
            <a:r>
              <a:rPr lang="en-US" altLang="ko-KR" sz="2000" dirty="0">
                <a:solidFill>
                  <a:schemeClr val="bg1"/>
                </a:solidFill>
              </a:rPr>
              <a:t>…</a:t>
            </a:r>
          </a:p>
        </p:txBody>
      </p:sp>
      <p:sp>
        <p:nvSpPr>
          <p:cNvPr id="37" name="TextBox 36">
            <a:extLst>
              <a:ext uri="{FF2B5EF4-FFF2-40B4-BE49-F238E27FC236}">
                <a16:creationId xmlns:a16="http://schemas.microsoft.com/office/drawing/2014/main" id="{B91A2E27-965E-49BF-BF61-04F3EE0B7CD3}"/>
              </a:ext>
            </a:extLst>
          </p:cNvPr>
          <p:cNvSpPr txBox="1"/>
          <p:nvPr/>
        </p:nvSpPr>
        <p:spPr>
          <a:xfrm>
            <a:off x="2591827" y="2335032"/>
            <a:ext cx="994388" cy="52322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1400" dirty="0">
                <a:solidFill>
                  <a:schemeClr val="bg1"/>
                </a:solidFill>
              </a:rPr>
              <a:t>Find Dataset</a:t>
            </a:r>
            <a:endParaRPr lang="ko-KR" altLang="en-US" sz="1400" dirty="0">
              <a:solidFill>
                <a:schemeClr val="bg1"/>
              </a:solidFill>
            </a:endParaRPr>
          </a:p>
        </p:txBody>
      </p:sp>
      <p:sp>
        <p:nvSpPr>
          <p:cNvPr id="38" name="TextBox 37">
            <a:extLst>
              <a:ext uri="{FF2B5EF4-FFF2-40B4-BE49-F238E27FC236}">
                <a16:creationId xmlns:a16="http://schemas.microsoft.com/office/drawing/2014/main" id="{93C63284-71DD-4CE1-9023-E862A8004254}"/>
              </a:ext>
            </a:extLst>
          </p:cNvPr>
          <p:cNvSpPr txBox="1"/>
          <p:nvPr/>
        </p:nvSpPr>
        <p:spPr>
          <a:xfrm>
            <a:off x="5692376" y="5050428"/>
            <a:ext cx="1518269" cy="40011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2000" dirty="0" smtClean="0">
                <a:solidFill>
                  <a:schemeClr val="bg1"/>
                </a:solidFill>
              </a:rPr>
              <a:t>04.02-04.23</a:t>
            </a:r>
            <a:endParaRPr lang="en-US" altLang="ko-KR" sz="2000" dirty="0">
              <a:solidFill>
                <a:schemeClr val="bg1"/>
              </a:solidFill>
            </a:endParaRPr>
          </a:p>
        </p:txBody>
      </p:sp>
      <p:sp>
        <p:nvSpPr>
          <p:cNvPr id="41" name="TextBox 40">
            <a:extLst>
              <a:ext uri="{FF2B5EF4-FFF2-40B4-BE49-F238E27FC236}">
                <a16:creationId xmlns:a16="http://schemas.microsoft.com/office/drawing/2014/main" id="{A507F568-9CF4-4207-9AB0-54897E052B60}"/>
              </a:ext>
            </a:extLst>
          </p:cNvPr>
          <p:cNvSpPr txBox="1"/>
          <p:nvPr/>
        </p:nvSpPr>
        <p:spPr>
          <a:xfrm>
            <a:off x="6642290" y="3842154"/>
            <a:ext cx="901518" cy="52322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1400">
                <a:solidFill>
                  <a:schemeClr val="bg1"/>
                </a:solidFill>
              </a:rPr>
              <a:t>Editing codes</a:t>
            </a:r>
            <a:endParaRPr lang="ko-KR" altLang="en-US" sz="1400" dirty="0">
              <a:solidFill>
                <a:schemeClr val="bg1"/>
              </a:solidFill>
            </a:endParaRPr>
          </a:p>
        </p:txBody>
      </p:sp>
      <p:sp>
        <p:nvSpPr>
          <p:cNvPr id="42" name="TextBox 41">
            <a:extLst>
              <a:ext uri="{FF2B5EF4-FFF2-40B4-BE49-F238E27FC236}">
                <a16:creationId xmlns:a16="http://schemas.microsoft.com/office/drawing/2014/main" id="{DC7B96F0-A583-4D83-BE26-CCCD0F4EC0DC}"/>
              </a:ext>
            </a:extLst>
          </p:cNvPr>
          <p:cNvSpPr txBox="1"/>
          <p:nvPr/>
        </p:nvSpPr>
        <p:spPr>
          <a:xfrm>
            <a:off x="7902399" y="5050428"/>
            <a:ext cx="1552586" cy="40011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2000" dirty="0" smtClean="0">
                <a:solidFill>
                  <a:schemeClr val="bg1"/>
                </a:solidFill>
              </a:rPr>
              <a:t>04.24-05.30</a:t>
            </a:r>
            <a:endParaRPr lang="en-US" altLang="ko-KR" sz="2000" dirty="0">
              <a:solidFill>
                <a:schemeClr val="bg1"/>
              </a:solidFill>
            </a:endParaRPr>
          </a:p>
        </p:txBody>
      </p:sp>
      <p:sp>
        <p:nvSpPr>
          <p:cNvPr id="45" name="TextBox 44">
            <a:extLst>
              <a:ext uri="{FF2B5EF4-FFF2-40B4-BE49-F238E27FC236}">
                <a16:creationId xmlns:a16="http://schemas.microsoft.com/office/drawing/2014/main" id="{8C049969-1E63-4A48-99F9-E71A56D36F79}"/>
              </a:ext>
            </a:extLst>
          </p:cNvPr>
          <p:cNvSpPr txBox="1"/>
          <p:nvPr/>
        </p:nvSpPr>
        <p:spPr>
          <a:xfrm>
            <a:off x="8878180" y="3843907"/>
            <a:ext cx="1416509" cy="738664"/>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1400" dirty="0">
                <a:solidFill>
                  <a:schemeClr val="bg1"/>
                </a:solidFill>
              </a:rPr>
              <a:t>Complete all codes &amp; make demo</a:t>
            </a:r>
            <a:endParaRPr lang="ko-KR" altLang="en-US" sz="1400" dirty="0">
              <a:solidFill>
                <a:schemeClr val="bg1"/>
              </a:solidFill>
            </a:endParaRPr>
          </a:p>
        </p:txBody>
      </p:sp>
      <p:sp>
        <p:nvSpPr>
          <p:cNvPr id="46" name="TextBox 45">
            <a:extLst>
              <a:ext uri="{FF2B5EF4-FFF2-40B4-BE49-F238E27FC236}">
                <a16:creationId xmlns:a16="http://schemas.microsoft.com/office/drawing/2014/main" id="{2FE1B2C4-F585-444E-81E7-B38E69AD7FFA}"/>
              </a:ext>
            </a:extLst>
          </p:cNvPr>
          <p:cNvSpPr txBox="1"/>
          <p:nvPr/>
        </p:nvSpPr>
        <p:spPr>
          <a:xfrm>
            <a:off x="461136" y="5050428"/>
            <a:ext cx="1565246" cy="40011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2000" dirty="0" smtClean="0">
                <a:solidFill>
                  <a:schemeClr val="bg1"/>
                </a:solidFill>
              </a:rPr>
              <a:t>03.15-03.21</a:t>
            </a:r>
            <a:endParaRPr lang="en-US" altLang="ko-KR" sz="2000" dirty="0">
              <a:solidFill>
                <a:schemeClr val="bg1"/>
              </a:solidFill>
            </a:endParaRPr>
          </a:p>
        </p:txBody>
      </p:sp>
      <p:sp>
        <p:nvSpPr>
          <p:cNvPr id="50" name="TextBox 49">
            <a:extLst>
              <a:ext uri="{FF2B5EF4-FFF2-40B4-BE49-F238E27FC236}">
                <a16:creationId xmlns:a16="http://schemas.microsoft.com/office/drawing/2014/main" id="{5E5BEB32-94CE-4CCC-ADC7-1EDB3390C732}"/>
              </a:ext>
            </a:extLst>
          </p:cNvPr>
          <p:cNvSpPr txBox="1"/>
          <p:nvPr/>
        </p:nvSpPr>
        <p:spPr>
          <a:xfrm>
            <a:off x="1427451" y="3846839"/>
            <a:ext cx="1411891" cy="52322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1400" dirty="0">
                <a:solidFill>
                  <a:schemeClr val="bg1"/>
                </a:solidFill>
              </a:rPr>
              <a:t>Check existing research data</a:t>
            </a:r>
          </a:p>
        </p:txBody>
      </p:sp>
      <p:sp>
        <p:nvSpPr>
          <p:cNvPr id="51" name="TextBox 50">
            <a:extLst>
              <a:ext uri="{FF2B5EF4-FFF2-40B4-BE49-F238E27FC236}">
                <a16:creationId xmlns:a16="http://schemas.microsoft.com/office/drawing/2014/main" id="{BDF13160-60D7-4484-96BD-478295A93F4D}"/>
              </a:ext>
            </a:extLst>
          </p:cNvPr>
          <p:cNvSpPr txBox="1"/>
          <p:nvPr/>
        </p:nvSpPr>
        <p:spPr>
          <a:xfrm>
            <a:off x="3089021" y="5050428"/>
            <a:ext cx="1537465" cy="40011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2000" dirty="0" smtClean="0">
                <a:solidFill>
                  <a:schemeClr val="bg1"/>
                </a:solidFill>
              </a:rPr>
              <a:t>03.19-03.28</a:t>
            </a:r>
            <a:endParaRPr lang="en-US" altLang="ko-KR" sz="2000" dirty="0">
              <a:solidFill>
                <a:schemeClr val="bg1"/>
              </a:solidFill>
            </a:endParaRPr>
          </a:p>
        </p:txBody>
      </p:sp>
      <p:sp>
        <p:nvSpPr>
          <p:cNvPr id="54" name="TextBox 53">
            <a:extLst>
              <a:ext uri="{FF2B5EF4-FFF2-40B4-BE49-F238E27FC236}">
                <a16:creationId xmlns:a16="http://schemas.microsoft.com/office/drawing/2014/main" id="{9C10561C-29EC-43E5-B4D5-ACB6FB0F7598}"/>
              </a:ext>
            </a:extLst>
          </p:cNvPr>
          <p:cNvSpPr txBox="1"/>
          <p:nvPr/>
        </p:nvSpPr>
        <p:spPr>
          <a:xfrm>
            <a:off x="3987382" y="3846839"/>
            <a:ext cx="1744561" cy="738664"/>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1400" dirty="0">
                <a:solidFill>
                  <a:schemeClr val="bg1"/>
                </a:solidFill>
              </a:rPr>
              <a:t>Combine all codes and adding some codes</a:t>
            </a:r>
            <a:endParaRPr lang="ko-KR" altLang="en-US" sz="1400" dirty="0">
              <a:solidFill>
                <a:schemeClr val="bg1"/>
              </a:solidFill>
            </a:endParaRPr>
          </a:p>
        </p:txBody>
      </p:sp>
      <p:sp>
        <p:nvSpPr>
          <p:cNvPr id="55" name="TextBox 54">
            <a:extLst>
              <a:ext uri="{FF2B5EF4-FFF2-40B4-BE49-F238E27FC236}">
                <a16:creationId xmlns:a16="http://schemas.microsoft.com/office/drawing/2014/main" id="{346D36A9-E49C-47AE-B766-4F57CB1A7F6D}"/>
              </a:ext>
            </a:extLst>
          </p:cNvPr>
          <p:cNvSpPr txBox="1"/>
          <p:nvPr/>
        </p:nvSpPr>
        <p:spPr>
          <a:xfrm>
            <a:off x="6779562" y="1693072"/>
            <a:ext cx="1528492" cy="40011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ko-KR" sz="2000" dirty="0" smtClean="0">
                <a:solidFill>
                  <a:schemeClr val="bg1"/>
                </a:solidFill>
              </a:rPr>
              <a:t>04.23-04.24</a:t>
            </a:r>
            <a:endParaRPr lang="ko-KR" altLang="en-US" sz="2000" b="1" dirty="0">
              <a:solidFill>
                <a:schemeClr val="bg1"/>
              </a:solidFill>
              <a:cs typeface="Arial" pitchFamily="34" charset="0"/>
            </a:endParaRPr>
          </a:p>
        </p:txBody>
      </p:sp>
      <p:sp>
        <p:nvSpPr>
          <p:cNvPr id="58" name="TextBox 57">
            <a:extLst>
              <a:ext uri="{FF2B5EF4-FFF2-40B4-BE49-F238E27FC236}">
                <a16:creationId xmlns:a16="http://schemas.microsoft.com/office/drawing/2014/main" id="{361D9820-7FB1-47D8-8E39-A444E89AFAE3}"/>
              </a:ext>
            </a:extLst>
          </p:cNvPr>
          <p:cNvSpPr txBox="1"/>
          <p:nvPr/>
        </p:nvSpPr>
        <p:spPr>
          <a:xfrm>
            <a:off x="7710490" y="2329248"/>
            <a:ext cx="1195128" cy="738664"/>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1400" dirty="0">
                <a:solidFill>
                  <a:schemeClr val="bg1"/>
                </a:solidFill>
              </a:rPr>
              <a:t>Write &amp; Submit Mid Report</a:t>
            </a:r>
            <a:endParaRPr lang="ko-KR" altLang="en-US" sz="1400" dirty="0">
              <a:solidFill>
                <a:schemeClr val="bg1"/>
              </a:solidFill>
            </a:endParaRPr>
          </a:p>
        </p:txBody>
      </p:sp>
      <p:cxnSp>
        <p:nvCxnSpPr>
          <p:cNvPr id="59" name="Straight Connector 58">
            <a:extLst>
              <a:ext uri="{FF2B5EF4-FFF2-40B4-BE49-F238E27FC236}">
                <a16:creationId xmlns:a16="http://schemas.microsoft.com/office/drawing/2014/main" id="{1DEDA5DB-08CE-4629-994B-1D3D20E2329D}"/>
              </a:ext>
            </a:extLst>
          </p:cNvPr>
          <p:cNvCxnSpPr/>
          <p:nvPr/>
        </p:nvCxnSpPr>
        <p:spPr>
          <a:xfrm>
            <a:off x="8678692" y="3581773"/>
            <a:ext cx="0" cy="1344149"/>
          </a:xfrm>
          <a:prstGeom prst="line">
            <a:avLst/>
          </a:prstGeom>
          <a:ln>
            <a:headEnd type="oval" w="med" len="med"/>
            <a:tailEnd type="oval" w="med" len="med"/>
          </a:ln>
        </p:spPr>
        <p:style>
          <a:lnRef idx="2">
            <a:schemeClr val="accent4"/>
          </a:lnRef>
          <a:fillRef idx="1">
            <a:schemeClr val="lt1"/>
          </a:fillRef>
          <a:effectRef idx="0">
            <a:schemeClr val="accent4"/>
          </a:effectRef>
          <a:fontRef idx="minor">
            <a:schemeClr val="dk1"/>
          </a:fontRef>
        </p:style>
      </p:cxnSp>
      <p:sp>
        <p:nvSpPr>
          <p:cNvPr id="60" name="TextBox 59">
            <a:extLst>
              <a:ext uri="{FF2B5EF4-FFF2-40B4-BE49-F238E27FC236}">
                <a16:creationId xmlns:a16="http://schemas.microsoft.com/office/drawing/2014/main" id="{346D36A9-E49C-47AE-B766-4F57CB1A7F6D}"/>
              </a:ext>
            </a:extLst>
          </p:cNvPr>
          <p:cNvSpPr txBox="1"/>
          <p:nvPr/>
        </p:nvSpPr>
        <p:spPr>
          <a:xfrm>
            <a:off x="4112471" y="1693072"/>
            <a:ext cx="1528492" cy="40011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ko-KR" sz="2000" dirty="0" smtClean="0">
                <a:solidFill>
                  <a:schemeClr val="bg1"/>
                </a:solidFill>
              </a:rPr>
              <a:t>03.29-04.01</a:t>
            </a:r>
            <a:endParaRPr lang="ko-KR" altLang="en-US" sz="2000" b="1" dirty="0">
              <a:solidFill>
                <a:schemeClr val="bg1"/>
              </a:solidFill>
              <a:cs typeface="Arial" pitchFamily="34" charset="0"/>
            </a:endParaRPr>
          </a:p>
        </p:txBody>
      </p:sp>
      <p:sp>
        <p:nvSpPr>
          <p:cNvPr id="61" name="TextBox 60">
            <a:extLst>
              <a:ext uri="{FF2B5EF4-FFF2-40B4-BE49-F238E27FC236}">
                <a16:creationId xmlns:a16="http://schemas.microsoft.com/office/drawing/2014/main" id="{361D9820-7FB1-47D8-8E39-A444E89AFAE3}"/>
              </a:ext>
            </a:extLst>
          </p:cNvPr>
          <p:cNvSpPr txBox="1"/>
          <p:nvPr/>
        </p:nvSpPr>
        <p:spPr>
          <a:xfrm>
            <a:off x="5065705" y="2333433"/>
            <a:ext cx="1332475" cy="738664"/>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1400" dirty="0">
                <a:solidFill>
                  <a:schemeClr val="bg1"/>
                </a:solidFill>
              </a:rPr>
              <a:t>Write &amp; Submit </a:t>
            </a:r>
            <a:r>
              <a:rPr lang="en-US" altLang="ko-KR" sz="1400" dirty="0" smtClean="0">
                <a:solidFill>
                  <a:schemeClr val="bg1"/>
                </a:solidFill>
              </a:rPr>
              <a:t>Topic </a:t>
            </a:r>
            <a:r>
              <a:rPr lang="en-US" altLang="ko-KR" sz="1400" dirty="0">
                <a:solidFill>
                  <a:schemeClr val="bg1"/>
                </a:solidFill>
              </a:rPr>
              <a:t>Report</a:t>
            </a:r>
            <a:endParaRPr lang="ko-KR" altLang="en-US" sz="1400" dirty="0">
              <a:solidFill>
                <a:schemeClr val="bg1"/>
              </a:solidFill>
            </a:endParaRPr>
          </a:p>
        </p:txBody>
      </p:sp>
      <p:cxnSp>
        <p:nvCxnSpPr>
          <p:cNvPr id="62" name="Straight Connector 61">
            <a:extLst>
              <a:ext uri="{FF2B5EF4-FFF2-40B4-BE49-F238E27FC236}">
                <a16:creationId xmlns:a16="http://schemas.microsoft.com/office/drawing/2014/main" id="{1DEDA5DB-08CE-4629-994B-1D3D20E2329D}"/>
              </a:ext>
            </a:extLst>
          </p:cNvPr>
          <p:cNvCxnSpPr/>
          <p:nvPr/>
        </p:nvCxnSpPr>
        <p:spPr>
          <a:xfrm>
            <a:off x="9941027" y="2226852"/>
            <a:ext cx="0" cy="1344149"/>
          </a:xfrm>
          <a:prstGeom prst="line">
            <a:avLst/>
          </a:prstGeom>
          <a:ln>
            <a:headEnd type="oval" w="med" len="med"/>
            <a:tailEnd type="oval" w="med" len="med"/>
          </a:ln>
        </p:spPr>
        <p:style>
          <a:lnRef idx="2">
            <a:schemeClr val="accent4"/>
          </a:lnRef>
          <a:fillRef idx="1">
            <a:schemeClr val="lt1"/>
          </a:fillRef>
          <a:effectRef idx="0">
            <a:schemeClr val="accent4"/>
          </a:effectRef>
          <a:fontRef idx="minor">
            <a:schemeClr val="dk1"/>
          </a:fontRef>
        </p:style>
      </p:cxnSp>
      <p:sp>
        <p:nvSpPr>
          <p:cNvPr id="63" name="TextBox 62">
            <a:extLst>
              <a:ext uri="{FF2B5EF4-FFF2-40B4-BE49-F238E27FC236}">
                <a16:creationId xmlns:a16="http://schemas.microsoft.com/office/drawing/2014/main" id="{346D36A9-E49C-47AE-B766-4F57CB1A7F6D}"/>
              </a:ext>
            </a:extLst>
          </p:cNvPr>
          <p:cNvSpPr txBox="1"/>
          <p:nvPr/>
        </p:nvSpPr>
        <p:spPr>
          <a:xfrm>
            <a:off x="9176781" y="1693072"/>
            <a:ext cx="1528492" cy="400110"/>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ko-KR" sz="2000" dirty="0" smtClean="0">
                <a:solidFill>
                  <a:schemeClr val="bg1"/>
                </a:solidFill>
              </a:rPr>
              <a:t>06.16</a:t>
            </a:r>
            <a:endParaRPr lang="ko-KR" altLang="en-US" sz="2000" b="1" dirty="0">
              <a:solidFill>
                <a:schemeClr val="bg1"/>
              </a:solidFill>
              <a:cs typeface="Arial" pitchFamily="34" charset="0"/>
            </a:endParaRPr>
          </a:p>
        </p:txBody>
      </p:sp>
      <p:sp>
        <p:nvSpPr>
          <p:cNvPr id="64" name="TextBox 63">
            <a:extLst>
              <a:ext uri="{FF2B5EF4-FFF2-40B4-BE49-F238E27FC236}">
                <a16:creationId xmlns:a16="http://schemas.microsoft.com/office/drawing/2014/main" id="{361D9820-7FB1-47D8-8E39-A444E89AFAE3}"/>
              </a:ext>
            </a:extLst>
          </p:cNvPr>
          <p:cNvSpPr txBox="1"/>
          <p:nvPr/>
        </p:nvSpPr>
        <p:spPr>
          <a:xfrm>
            <a:off x="10107709" y="2334899"/>
            <a:ext cx="1195128" cy="738664"/>
          </a:xfrm>
          <a:prstGeom prst="rect">
            <a:avLst/>
          </a:prstGeom>
          <a:solidFill>
            <a:srgbClr val="AAC5CA"/>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r>
              <a:rPr lang="en-US" altLang="ko-KR" sz="1400" dirty="0">
                <a:solidFill>
                  <a:schemeClr val="bg1"/>
                </a:solidFill>
              </a:rPr>
              <a:t>Submit Final Report &amp; Demo</a:t>
            </a:r>
            <a:endParaRPr lang="ko-KR" altLang="en-US" sz="1400" dirty="0">
              <a:solidFill>
                <a:schemeClr val="bg1"/>
              </a:solidFill>
            </a:endParaRPr>
          </a:p>
        </p:txBody>
      </p:sp>
    </p:spTree>
    <p:extLst>
      <p:ext uri="{BB962C8B-B14F-4D97-AF65-F5344CB8AC3E}">
        <p14:creationId xmlns:p14="http://schemas.microsoft.com/office/powerpoint/2010/main" val="682744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8" name="직사각형 97"/>
          <p:cNvSpPr/>
          <p:nvPr/>
        </p:nvSpPr>
        <p:spPr>
          <a:xfrm>
            <a:off x="1537882" y="1368094"/>
            <a:ext cx="2660141" cy="655372"/>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lang="en-US" altLang="ko-KR" sz="2800" b="1" dirty="0" smtClean="0">
                <a:solidFill>
                  <a:srgbClr val="FF7C80"/>
                </a:solidFill>
                <a:latin typeface="맑은 고딕" panose="020F0502020204030204"/>
                <a:ea typeface="맑은 고딕" panose="020B0503020000020004" pitchFamily="34" charset="-127"/>
              </a:rPr>
              <a:t>BATIK</a:t>
            </a:r>
            <a:endParaRPr kumimoji="0" lang="ko-KR" altLang="en-US" sz="12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34" charset="-127"/>
              <a:cs typeface="+mn-cs"/>
            </a:endParaRPr>
          </a:p>
        </p:txBody>
      </p:sp>
      <p:sp>
        <p:nvSpPr>
          <p:cNvPr id="99" name="직사각형 98"/>
          <p:cNvSpPr/>
          <p:nvPr/>
        </p:nvSpPr>
        <p:spPr>
          <a:xfrm>
            <a:off x="3615816" y="1527765"/>
            <a:ext cx="3520131" cy="423449"/>
          </a:xfrm>
          <a:prstGeom prst="rect">
            <a:avLst/>
          </a:prstGeom>
        </p:spPr>
        <p:txBody>
          <a:bodyPr wrap="square">
            <a:spAutoFit/>
          </a:bodyPr>
          <a:lstStyle/>
          <a:p>
            <a:pPr marL="0" marR="0" lvl="0" indent="0" defTabSz="914400" rtl="0" eaLnBrk="1" fontAlgn="auto" latinLnBrk="1" hangingPunct="1">
              <a:lnSpc>
                <a:spcPct val="150000"/>
              </a:lnSpc>
              <a:spcBef>
                <a:spcPts val="0"/>
              </a:spcBef>
              <a:spcAft>
                <a:spcPts val="0"/>
              </a:spcAft>
              <a:buClrTx/>
              <a:buSzTx/>
              <a:buFontTx/>
              <a:buNone/>
              <a:tabLst/>
              <a:defRPr/>
            </a:pPr>
            <a:r>
              <a:rPr lang="en-US" altLang="ko-KR" sz="1600" dirty="0" smtClean="0">
                <a:solidFill>
                  <a:prstClr val="white">
                    <a:lumMod val="50000"/>
                  </a:prstClr>
                </a:solidFill>
                <a:latin typeface="Candara" panose="020E0502030303020204" pitchFamily="34" charset="0"/>
                <a:ea typeface="맑은 고딕" panose="020B0503020000020004" pitchFamily="34" charset="-127"/>
              </a:rPr>
              <a:t>Indonesian Traditional Fabric Motif</a:t>
            </a:r>
            <a:endParaRPr kumimoji="0" lang="ko-KR" altLang="en-US" sz="1600" b="0" i="0" u="none" strike="noStrike" kern="1200" cap="none" spc="0" normalizeH="0" baseline="0" noProof="0" dirty="0">
              <a:ln>
                <a:noFill/>
              </a:ln>
              <a:solidFill>
                <a:prstClr val="white">
                  <a:lumMod val="50000"/>
                </a:prstClr>
              </a:solidFill>
              <a:effectLst/>
              <a:uLnTx/>
              <a:uFillTx/>
              <a:latin typeface="Candara" panose="020E0502030303020204" pitchFamily="34" charset="0"/>
              <a:ea typeface="맑은 고딕" panose="020B0503020000020004" pitchFamily="34" charset="-127"/>
            </a:endParaRPr>
          </a:p>
        </p:txBody>
      </p:sp>
      <p:sp>
        <p:nvSpPr>
          <p:cNvPr id="18" name="직사각형 77"/>
          <p:cNvSpPr/>
          <p:nvPr/>
        </p:nvSpPr>
        <p:spPr>
          <a:xfrm>
            <a:off x="383811" y="165783"/>
            <a:ext cx="4341217" cy="461665"/>
          </a:xfrm>
          <a:prstGeom prst="rect">
            <a:avLst/>
          </a:prstGeom>
        </p:spPr>
        <p:txBody>
          <a:bodyPr wrap="square">
            <a:spAutoFit/>
          </a:bodyPr>
          <a:lstStyle/>
          <a:p>
            <a:r>
              <a:rPr lang="en-US" altLang="ko-KR" sz="2400" b="1" i="1" dirty="0" smtClean="0">
                <a:solidFill>
                  <a:schemeClr val="bg1">
                    <a:lumMod val="50000"/>
                  </a:schemeClr>
                </a:solidFill>
              </a:rPr>
              <a:t>Research Purpose</a:t>
            </a:r>
          </a:p>
        </p:txBody>
      </p:sp>
      <p:cxnSp>
        <p:nvCxnSpPr>
          <p:cNvPr id="3" name="Straight Connector 2"/>
          <p:cNvCxnSpPr/>
          <p:nvPr/>
        </p:nvCxnSpPr>
        <p:spPr>
          <a:xfrm>
            <a:off x="3514217" y="1527765"/>
            <a:ext cx="0" cy="443275"/>
          </a:xfrm>
          <a:prstGeom prst="line">
            <a:avLst/>
          </a:prstGeom>
          <a:ln>
            <a:solidFill>
              <a:srgbClr val="C9C9C9"/>
            </a:solidFill>
          </a:ln>
        </p:spPr>
        <p:style>
          <a:lnRef idx="1">
            <a:schemeClr val="accent1"/>
          </a:lnRef>
          <a:fillRef idx="0">
            <a:schemeClr val="accent1"/>
          </a:fillRef>
          <a:effectRef idx="0">
            <a:schemeClr val="accent1"/>
          </a:effectRef>
          <a:fontRef idx="minor">
            <a:schemeClr val="tx1"/>
          </a:fontRef>
        </p:style>
      </p:cxnSp>
      <p:pic>
        <p:nvPicPr>
          <p:cNvPr id="21" name="Picture 2" descr="batik_ceplo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36" y="2103904"/>
            <a:ext cx="3076350" cy="3263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9565" y="2851531"/>
            <a:ext cx="6744160" cy="1694671"/>
          </a:xfrm>
          <a:prstGeom prst="rect">
            <a:avLst/>
          </a:prstGeom>
          <a:solidFill>
            <a:srgbClr val="FAB4B6">
              <a:alpha val="82000"/>
            </a:srgbClr>
          </a:solidFill>
          <a:ln>
            <a:noFill/>
          </a:ln>
          <a:effectLst>
            <a:outerShdw blurRad="50800" dist="38100" dir="8100000" algn="t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noAutofit/>
          </a:bodyPr>
          <a:lstStyle/>
          <a:p>
            <a:pPr algn="ctr" latinLnBrk="0"/>
            <a:r>
              <a:rPr lang="en-US" sz="2800" dirty="0" smtClean="0">
                <a:latin typeface="Bahnschrift SemiBold SemiConden" panose="020B0502040204020203" pitchFamily="34" charset="0"/>
              </a:rPr>
              <a:t>How to generate an application that can recommend batik pattern based on simple sketch to help Batik designer?</a:t>
            </a:r>
            <a:endParaRPr lang="en-US" sz="2800" dirty="0">
              <a:latin typeface="Bahnschrift SemiBold SemiConden" panose="020B0502040204020203" pitchFamily="34" charset="0"/>
            </a:endParaRPr>
          </a:p>
        </p:txBody>
      </p:sp>
      <p:sp>
        <p:nvSpPr>
          <p:cNvPr id="9" name="자유형 2"/>
          <p:cNvSpPr/>
          <p:nvPr/>
        </p:nvSpPr>
        <p:spPr>
          <a:xfrm>
            <a:off x="461136" y="557749"/>
            <a:ext cx="2821995" cy="226017"/>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Google Shape;56;p7"/>
          <p:cNvSpPr/>
          <p:nvPr/>
        </p:nvSpPr>
        <p:spPr>
          <a:xfrm>
            <a:off x="10737669" y="4779295"/>
            <a:ext cx="566056" cy="667224"/>
          </a:xfrm>
          <a:custGeom>
            <a:avLst/>
            <a:gdLst/>
            <a:ahLst/>
            <a:cxnLst/>
            <a:rect l="l" t="t" r="r" b="b"/>
            <a:pathLst>
              <a:path w="7918" h="8966" extrusionOk="0">
                <a:moveTo>
                  <a:pt x="3938" y="1198"/>
                </a:moveTo>
                <a:lnTo>
                  <a:pt x="3895" y="1220"/>
                </a:lnTo>
                <a:lnTo>
                  <a:pt x="3852" y="1263"/>
                </a:lnTo>
                <a:lnTo>
                  <a:pt x="3831" y="1305"/>
                </a:lnTo>
                <a:lnTo>
                  <a:pt x="3831" y="1391"/>
                </a:lnTo>
                <a:lnTo>
                  <a:pt x="3852" y="1477"/>
                </a:lnTo>
                <a:lnTo>
                  <a:pt x="3895" y="1541"/>
                </a:lnTo>
                <a:lnTo>
                  <a:pt x="3916" y="1562"/>
                </a:lnTo>
                <a:lnTo>
                  <a:pt x="3959" y="1541"/>
                </a:lnTo>
                <a:lnTo>
                  <a:pt x="4002" y="1519"/>
                </a:lnTo>
                <a:lnTo>
                  <a:pt x="4045" y="1477"/>
                </a:lnTo>
                <a:lnTo>
                  <a:pt x="4109" y="1348"/>
                </a:lnTo>
                <a:lnTo>
                  <a:pt x="4066" y="1284"/>
                </a:lnTo>
                <a:lnTo>
                  <a:pt x="4023" y="1241"/>
                </a:lnTo>
                <a:lnTo>
                  <a:pt x="3981" y="1198"/>
                </a:lnTo>
                <a:close/>
                <a:moveTo>
                  <a:pt x="5714" y="1370"/>
                </a:moveTo>
                <a:lnTo>
                  <a:pt x="5671" y="1391"/>
                </a:lnTo>
                <a:lnTo>
                  <a:pt x="5628" y="1434"/>
                </a:lnTo>
                <a:lnTo>
                  <a:pt x="5500" y="1541"/>
                </a:lnTo>
                <a:lnTo>
                  <a:pt x="5457" y="1605"/>
                </a:lnTo>
                <a:lnTo>
                  <a:pt x="5457" y="1669"/>
                </a:lnTo>
                <a:lnTo>
                  <a:pt x="5457" y="1712"/>
                </a:lnTo>
                <a:lnTo>
                  <a:pt x="5521" y="1755"/>
                </a:lnTo>
                <a:lnTo>
                  <a:pt x="5564" y="1755"/>
                </a:lnTo>
                <a:lnTo>
                  <a:pt x="5607" y="1712"/>
                </a:lnTo>
                <a:lnTo>
                  <a:pt x="5671" y="1669"/>
                </a:lnTo>
                <a:lnTo>
                  <a:pt x="5692" y="1626"/>
                </a:lnTo>
                <a:lnTo>
                  <a:pt x="5735" y="1541"/>
                </a:lnTo>
                <a:lnTo>
                  <a:pt x="5735" y="1477"/>
                </a:lnTo>
                <a:lnTo>
                  <a:pt x="5735" y="1434"/>
                </a:lnTo>
                <a:lnTo>
                  <a:pt x="5714" y="1370"/>
                </a:lnTo>
                <a:close/>
                <a:moveTo>
                  <a:pt x="2782" y="2012"/>
                </a:moveTo>
                <a:lnTo>
                  <a:pt x="2718" y="2033"/>
                </a:lnTo>
                <a:lnTo>
                  <a:pt x="2675" y="2076"/>
                </a:lnTo>
                <a:lnTo>
                  <a:pt x="2675" y="2140"/>
                </a:lnTo>
                <a:lnTo>
                  <a:pt x="2697" y="2204"/>
                </a:lnTo>
                <a:lnTo>
                  <a:pt x="2740" y="2268"/>
                </a:lnTo>
                <a:lnTo>
                  <a:pt x="2804" y="2332"/>
                </a:lnTo>
                <a:lnTo>
                  <a:pt x="2868" y="2375"/>
                </a:lnTo>
                <a:lnTo>
                  <a:pt x="2932" y="2397"/>
                </a:lnTo>
                <a:lnTo>
                  <a:pt x="3018" y="2354"/>
                </a:lnTo>
                <a:lnTo>
                  <a:pt x="3039" y="2311"/>
                </a:lnTo>
                <a:lnTo>
                  <a:pt x="3039" y="2268"/>
                </a:lnTo>
                <a:lnTo>
                  <a:pt x="3018" y="2204"/>
                </a:lnTo>
                <a:lnTo>
                  <a:pt x="2911" y="2097"/>
                </a:lnTo>
                <a:lnTo>
                  <a:pt x="2847" y="2054"/>
                </a:lnTo>
                <a:lnTo>
                  <a:pt x="2782" y="2012"/>
                </a:lnTo>
                <a:close/>
                <a:moveTo>
                  <a:pt x="6227" y="2696"/>
                </a:moveTo>
                <a:lnTo>
                  <a:pt x="6184" y="2718"/>
                </a:lnTo>
                <a:lnTo>
                  <a:pt x="6077" y="2739"/>
                </a:lnTo>
                <a:lnTo>
                  <a:pt x="6056" y="2782"/>
                </a:lnTo>
                <a:lnTo>
                  <a:pt x="6056" y="2803"/>
                </a:lnTo>
                <a:lnTo>
                  <a:pt x="6099" y="2825"/>
                </a:lnTo>
                <a:lnTo>
                  <a:pt x="6184" y="2867"/>
                </a:lnTo>
                <a:lnTo>
                  <a:pt x="6270" y="2889"/>
                </a:lnTo>
                <a:lnTo>
                  <a:pt x="6334" y="2867"/>
                </a:lnTo>
                <a:lnTo>
                  <a:pt x="6377" y="2846"/>
                </a:lnTo>
                <a:lnTo>
                  <a:pt x="6398" y="2825"/>
                </a:lnTo>
                <a:lnTo>
                  <a:pt x="6420" y="2782"/>
                </a:lnTo>
                <a:lnTo>
                  <a:pt x="6377" y="2760"/>
                </a:lnTo>
                <a:lnTo>
                  <a:pt x="6334" y="2718"/>
                </a:lnTo>
                <a:lnTo>
                  <a:pt x="6227" y="2696"/>
                </a:lnTo>
                <a:close/>
                <a:moveTo>
                  <a:pt x="2376" y="3017"/>
                </a:moveTo>
                <a:lnTo>
                  <a:pt x="2226" y="3060"/>
                </a:lnTo>
                <a:lnTo>
                  <a:pt x="2162" y="3081"/>
                </a:lnTo>
                <a:lnTo>
                  <a:pt x="2098" y="3124"/>
                </a:lnTo>
                <a:lnTo>
                  <a:pt x="2076" y="3167"/>
                </a:lnTo>
                <a:lnTo>
                  <a:pt x="2055" y="3210"/>
                </a:lnTo>
                <a:lnTo>
                  <a:pt x="2098" y="3252"/>
                </a:lnTo>
                <a:lnTo>
                  <a:pt x="2183" y="3295"/>
                </a:lnTo>
                <a:lnTo>
                  <a:pt x="2354" y="3295"/>
                </a:lnTo>
                <a:lnTo>
                  <a:pt x="2440" y="3274"/>
                </a:lnTo>
                <a:lnTo>
                  <a:pt x="2504" y="3231"/>
                </a:lnTo>
                <a:lnTo>
                  <a:pt x="2526" y="3167"/>
                </a:lnTo>
                <a:lnTo>
                  <a:pt x="2526" y="3124"/>
                </a:lnTo>
                <a:lnTo>
                  <a:pt x="2483" y="3060"/>
                </a:lnTo>
                <a:lnTo>
                  <a:pt x="2376" y="3017"/>
                </a:lnTo>
                <a:close/>
                <a:moveTo>
                  <a:pt x="4216" y="3531"/>
                </a:moveTo>
                <a:lnTo>
                  <a:pt x="4237" y="3552"/>
                </a:lnTo>
                <a:lnTo>
                  <a:pt x="4259" y="3595"/>
                </a:lnTo>
                <a:lnTo>
                  <a:pt x="4237" y="3638"/>
                </a:lnTo>
                <a:lnTo>
                  <a:pt x="4195" y="3595"/>
                </a:lnTo>
                <a:lnTo>
                  <a:pt x="4173" y="3573"/>
                </a:lnTo>
                <a:lnTo>
                  <a:pt x="4173" y="3552"/>
                </a:lnTo>
                <a:lnTo>
                  <a:pt x="4173" y="3531"/>
                </a:lnTo>
                <a:close/>
                <a:moveTo>
                  <a:pt x="5799" y="3787"/>
                </a:moveTo>
                <a:lnTo>
                  <a:pt x="5692" y="3830"/>
                </a:lnTo>
                <a:lnTo>
                  <a:pt x="5628" y="3873"/>
                </a:lnTo>
                <a:lnTo>
                  <a:pt x="5628" y="3916"/>
                </a:lnTo>
                <a:lnTo>
                  <a:pt x="5649" y="3959"/>
                </a:lnTo>
                <a:lnTo>
                  <a:pt x="5714" y="4001"/>
                </a:lnTo>
                <a:lnTo>
                  <a:pt x="5778" y="4044"/>
                </a:lnTo>
                <a:lnTo>
                  <a:pt x="5863" y="4066"/>
                </a:lnTo>
                <a:lnTo>
                  <a:pt x="5949" y="4066"/>
                </a:lnTo>
                <a:lnTo>
                  <a:pt x="6035" y="4044"/>
                </a:lnTo>
                <a:lnTo>
                  <a:pt x="6099" y="4023"/>
                </a:lnTo>
                <a:lnTo>
                  <a:pt x="6142" y="3980"/>
                </a:lnTo>
                <a:lnTo>
                  <a:pt x="6142" y="3937"/>
                </a:lnTo>
                <a:lnTo>
                  <a:pt x="6120" y="3894"/>
                </a:lnTo>
                <a:lnTo>
                  <a:pt x="6120" y="3873"/>
                </a:lnTo>
                <a:lnTo>
                  <a:pt x="6077" y="3852"/>
                </a:lnTo>
                <a:lnTo>
                  <a:pt x="5992" y="3809"/>
                </a:lnTo>
                <a:lnTo>
                  <a:pt x="5799" y="3787"/>
                </a:lnTo>
                <a:close/>
                <a:moveTo>
                  <a:pt x="4901" y="2140"/>
                </a:moveTo>
                <a:lnTo>
                  <a:pt x="5029" y="2183"/>
                </a:lnTo>
                <a:lnTo>
                  <a:pt x="5115" y="2268"/>
                </a:lnTo>
                <a:lnTo>
                  <a:pt x="5179" y="2354"/>
                </a:lnTo>
                <a:lnTo>
                  <a:pt x="5200" y="2461"/>
                </a:lnTo>
                <a:lnTo>
                  <a:pt x="5200" y="2589"/>
                </a:lnTo>
                <a:lnTo>
                  <a:pt x="5179" y="2739"/>
                </a:lnTo>
                <a:lnTo>
                  <a:pt x="5157" y="2889"/>
                </a:lnTo>
                <a:lnTo>
                  <a:pt x="5093" y="3060"/>
                </a:lnTo>
                <a:lnTo>
                  <a:pt x="5008" y="3210"/>
                </a:lnTo>
                <a:lnTo>
                  <a:pt x="4836" y="3531"/>
                </a:lnTo>
                <a:lnTo>
                  <a:pt x="4644" y="3852"/>
                </a:lnTo>
                <a:lnTo>
                  <a:pt x="4515" y="4001"/>
                </a:lnTo>
                <a:lnTo>
                  <a:pt x="4451" y="4066"/>
                </a:lnTo>
                <a:lnTo>
                  <a:pt x="4387" y="4087"/>
                </a:lnTo>
                <a:lnTo>
                  <a:pt x="4323" y="4087"/>
                </a:lnTo>
                <a:lnTo>
                  <a:pt x="4301" y="4066"/>
                </a:lnTo>
                <a:lnTo>
                  <a:pt x="4280" y="4044"/>
                </a:lnTo>
                <a:lnTo>
                  <a:pt x="4301" y="4023"/>
                </a:lnTo>
                <a:lnTo>
                  <a:pt x="4408" y="3873"/>
                </a:lnTo>
                <a:lnTo>
                  <a:pt x="4473" y="3745"/>
                </a:lnTo>
                <a:lnTo>
                  <a:pt x="4515" y="3595"/>
                </a:lnTo>
                <a:lnTo>
                  <a:pt x="4558" y="3295"/>
                </a:lnTo>
                <a:lnTo>
                  <a:pt x="4558" y="3167"/>
                </a:lnTo>
                <a:lnTo>
                  <a:pt x="4558" y="3103"/>
                </a:lnTo>
                <a:lnTo>
                  <a:pt x="4537" y="3081"/>
                </a:lnTo>
                <a:lnTo>
                  <a:pt x="4494" y="3060"/>
                </a:lnTo>
                <a:lnTo>
                  <a:pt x="4473" y="3060"/>
                </a:lnTo>
                <a:lnTo>
                  <a:pt x="4408" y="3103"/>
                </a:lnTo>
                <a:lnTo>
                  <a:pt x="4344" y="3146"/>
                </a:lnTo>
                <a:lnTo>
                  <a:pt x="4280" y="3210"/>
                </a:lnTo>
                <a:lnTo>
                  <a:pt x="4216" y="3274"/>
                </a:lnTo>
                <a:lnTo>
                  <a:pt x="4130" y="3274"/>
                </a:lnTo>
                <a:lnTo>
                  <a:pt x="4023" y="3252"/>
                </a:lnTo>
                <a:lnTo>
                  <a:pt x="3981" y="3231"/>
                </a:lnTo>
                <a:lnTo>
                  <a:pt x="3959" y="3188"/>
                </a:lnTo>
                <a:lnTo>
                  <a:pt x="3916" y="3167"/>
                </a:lnTo>
                <a:lnTo>
                  <a:pt x="3874" y="3167"/>
                </a:lnTo>
                <a:lnTo>
                  <a:pt x="3852" y="3210"/>
                </a:lnTo>
                <a:lnTo>
                  <a:pt x="3831" y="3274"/>
                </a:lnTo>
                <a:lnTo>
                  <a:pt x="3852" y="3381"/>
                </a:lnTo>
                <a:lnTo>
                  <a:pt x="3916" y="3531"/>
                </a:lnTo>
                <a:lnTo>
                  <a:pt x="3981" y="3702"/>
                </a:lnTo>
                <a:lnTo>
                  <a:pt x="4045" y="3873"/>
                </a:lnTo>
                <a:lnTo>
                  <a:pt x="4088" y="4023"/>
                </a:lnTo>
                <a:lnTo>
                  <a:pt x="4109" y="4087"/>
                </a:lnTo>
                <a:lnTo>
                  <a:pt x="4088" y="4130"/>
                </a:lnTo>
                <a:lnTo>
                  <a:pt x="4045" y="4151"/>
                </a:lnTo>
                <a:lnTo>
                  <a:pt x="3959" y="4173"/>
                </a:lnTo>
                <a:lnTo>
                  <a:pt x="3831" y="4173"/>
                </a:lnTo>
                <a:lnTo>
                  <a:pt x="3767" y="4130"/>
                </a:lnTo>
                <a:lnTo>
                  <a:pt x="3702" y="4087"/>
                </a:lnTo>
                <a:lnTo>
                  <a:pt x="3595" y="3937"/>
                </a:lnTo>
                <a:lnTo>
                  <a:pt x="3403" y="3638"/>
                </a:lnTo>
                <a:lnTo>
                  <a:pt x="3275" y="3509"/>
                </a:lnTo>
                <a:lnTo>
                  <a:pt x="3189" y="3381"/>
                </a:lnTo>
                <a:lnTo>
                  <a:pt x="3146" y="3295"/>
                </a:lnTo>
                <a:lnTo>
                  <a:pt x="3125" y="3231"/>
                </a:lnTo>
                <a:lnTo>
                  <a:pt x="3125" y="3146"/>
                </a:lnTo>
                <a:lnTo>
                  <a:pt x="3146" y="3039"/>
                </a:lnTo>
                <a:lnTo>
                  <a:pt x="3189" y="2889"/>
                </a:lnTo>
                <a:lnTo>
                  <a:pt x="3296" y="2760"/>
                </a:lnTo>
                <a:lnTo>
                  <a:pt x="3403" y="2632"/>
                </a:lnTo>
                <a:lnTo>
                  <a:pt x="3531" y="2546"/>
                </a:lnTo>
                <a:lnTo>
                  <a:pt x="3788" y="2354"/>
                </a:lnTo>
                <a:lnTo>
                  <a:pt x="3938" y="2290"/>
                </a:lnTo>
                <a:lnTo>
                  <a:pt x="4088" y="2225"/>
                </a:lnTo>
                <a:lnTo>
                  <a:pt x="4259" y="2183"/>
                </a:lnTo>
                <a:lnTo>
                  <a:pt x="4408" y="2140"/>
                </a:lnTo>
                <a:close/>
                <a:moveTo>
                  <a:pt x="4558" y="4322"/>
                </a:moveTo>
                <a:lnTo>
                  <a:pt x="4687" y="4365"/>
                </a:lnTo>
                <a:lnTo>
                  <a:pt x="4708" y="4386"/>
                </a:lnTo>
                <a:lnTo>
                  <a:pt x="4687" y="4408"/>
                </a:lnTo>
                <a:lnTo>
                  <a:pt x="4622" y="4451"/>
                </a:lnTo>
                <a:lnTo>
                  <a:pt x="4494" y="4472"/>
                </a:lnTo>
                <a:lnTo>
                  <a:pt x="4216" y="4536"/>
                </a:lnTo>
                <a:lnTo>
                  <a:pt x="3916" y="4600"/>
                </a:lnTo>
                <a:lnTo>
                  <a:pt x="3874" y="4600"/>
                </a:lnTo>
                <a:lnTo>
                  <a:pt x="3831" y="4579"/>
                </a:lnTo>
                <a:lnTo>
                  <a:pt x="3809" y="4536"/>
                </a:lnTo>
                <a:lnTo>
                  <a:pt x="3788" y="4515"/>
                </a:lnTo>
                <a:lnTo>
                  <a:pt x="3809" y="4451"/>
                </a:lnTo>
                <a:lnTo>
                  <a:pt x="3852" y="4386"/>
                </a:lnTo>
                <a:lnTo>
                  <a:pt x="3895" y="4365"/>
                </a:lnTo>
                <a:lnTo>
                  <a:pt x="3981" y="4344"/>
                </a:lnTo>
                <a:lnTo>
                  <a:pt x="4195" y="4322"/>
                </a:lnTo>
                <a:close/>
                <a:moveTo>
                  <a:pt x="2804" y="4087"/>
                </a:moveTo>
                <a:lnTo>
                  <a:pt x="2718" y="4130"/>
                </a:lnTo>
                <a:lnTo>
                  <a:pt x="2611" y="4173"/>
                </a:lnTo>
                <a:lnTo>
                  <a:pt x="2526" y="4237"/>
                </a:lnTo>
                <a:lnTo>
                  <a:pt x="2461" y="4322"/>
                </a:lnTo>
                <a:lnTo>
                  <a:pt x="2419" y="4408"/>
                </a:lnTo>
                <a:lnTo>
                  <a:pt x="2419" y="4493"/>
                </a:lnTo>
                <a:lnTo>
                  <a:pt x="2440" y="4536"/>
                </a:lnTo>
                <a:lnTo>
                  <a:pt x="2483" y="4558"/>
                </a:lnTo>
                <a:lnTo>
                  <a:pt x="2547" y="4600"/>
                </a:lnTo>
                <a:lnTo>
                  <a:pt x="2590" y="4622"/>
                </a:lnTo>
                <a:lnTo>
                  <a:pt x="2654" y="4622"/>
                </a:lnTo>
                <a:lnTo>
                  <a:pt x="2697" y="4600"/>
                </a:lnTo>
                <a:lnTo>
                  <a:pt x="2804" y="4536"/>
                </a:lnTo>
                <a:lnTo>
                  <a:pt x="2889" y="4429"/>
                </a:lnTo>
                <a:lnTo>
                  <a:pt x="2932" y="4322"/>
                </a:lnTo>
                <a:lnTo>
                  <a:pt x="2954" y="4215"/>
                </a:lnTo>
                <a:lnTo>
                  <a:pt x="2954" y="4130"/>
                </a:lnTo>
                <a:lnTo>
                  <a:pt x="2932" y="4108"/>
                </a:lnTo>
                <a:lnTo>
                  <a:pt x="2889" y="4087"/>
                </a:lnTo>
                <a:close/>
                <a:moveTo>
                  <a:pt x="4558" y="4707"/>
                </a:moveTo>
                <a:lnTo>
                  <a:pt x="4622" y="4729"/>
                </a:lnTo>
                <a:lnTo>
                  <a:pt x="4665" y="4750"/>
                </a:lnTo>
                <a:lnTo>
                  <a:pt x="4708" y="4793"/>
                </a:lnTo>
                <a:lnTo>
                  <a:pt x="4687" y="4857"/>
                </a:lnTo>
                <a:lnTo>
                  <a:pt x="4665" y="4879"/>
                </a:lnTo>
                <a:lnTo>
                  <a:pt x="4601" y="4921"/>
                </a:lnTo>
                <a:lnTo>
                  <a:pt x="4473" y="4943"/>
                </a:lnTo>
                <a:lnTo>
                  <a:pt x="4195" y="4986"/>
                </a:lnTo>
                <a:lnTo>
                  <a:pt x="4109" y="4964"/>
                </a:lnTo>
                <a:lnTo>
                  <a:pt x="4002" y="4964"/>
                </a:lnTo>
                <a:lnTo>
                  <a:pt x="3959" y="4943"/>
                </a:lnTo>
                <a:lnTo>
                  <a:pt x="3916" y="4921"/>
                </a:lnTo>
                <a:lnTo>
                  <a:pt x="3895" y="4879"/>
                </a:lnTo>
                <a:lnTo>
                  <a:pt x="3895" y="4836"/>
                </a:lnTo>
                <a:lnTo>
                  <a:pt x="3938" y="4793"/>
                </a:lnTo>
                <a:lnTo>
                  <a:pt x="3959" y="4772"/>
                </a:lnTo>
                <a:lnTo>
                  <a:pt x="4088" y="4750"/>
                </a:lnTo>
                <a:lnTo>
                  <a:pt x="4301" y="4707"/>
                </a:lnTo>
                <a:close/>
                <a:moveTo>
                  <a:pt x="4451" y="5114"/>
                </a:moveTo>
                <a:lnTo>
                  <a:pt x="4537" y="5135"/>
                </a:lnTo>
                <a:lnTo>
                  <a:pt x="4580" y="5178"/>
                </a:lnTo>
                <a:lnTo>
                  <a:pt x="4558" y="5221"/>
                </a:lnTo>
                <a:lnTo>
                  <a:pt x="4515" y="5242"/>
                </a:lnTo>
                <a:lnTo>
                  <a:pt x="4344" y="5328"/>
                </a:lnTo>
                <a:lnTo>
                  <a:pt x="4173" y="5328"/>
                </a:lnTo>
                <a:lnTo>
                  <a:pt x="4109" y="5306"/>
                </a:lnTo>
                <a:lnTo>
                  <a:pt x="4023" y="5264"/>
                </a:lnTo>
                <a:lnTo>
                  <a:pt x="3959" y="5221"/>
                </a:lnTo>
                <a:lnTo>
                  <a:pt x="3959" y="5178"/>
                </a:lnTo>
                <a:lnTo>
                  <a:pt x="3981" y="5157"/>
                </a:lnTo>
                <a:lnTo>
                  <a:pt x="4002" y="5135"/>
                </a:lnTo>
                <a:lnTo>
                  <a:pt x="4066" y="5114"/>
                </a:lnTo>
                <a:close/>
                <a:moveTo>
                  <a:pt x="4751" y="1776"/>
                </a:moveTo>
                <a:lnTo>
                  <a:pt x="4451" y="1798"/>
                </a:lnTo>
                <a:lnTo>
                  <a:pt x="4130" y="1862"/>
                </a:lnTo>
                <a:lnTo>
                  <a:pt x="3788" y="1990"/>
                </a:lnTo>
                <a:lnTo>
                  <a:pt x="3638" y="2054"/>
                </a:lnTo>
                <a:lnTo>
                  <a:pt x="3488" y="2140"/>
                </a:lnTo>
                <a:lnTo>
                  <a:pt x="3339" y="2247"/>
                </a:lnTo>
                <a:lnTo>
                  <a:pt x="3210" y="2354"/>
                </a:lnTo>
                <a:lnTo>
                  <a:pt x="3103" y="2482"/>
                </a:lnTo>
                <a:lnTo>
                  <a:pt x="2996" y="2611"/>
                </a:lnTo>
                <a:lnTo>
                  <a:pt x="2932" y="2760"/>
                </a:lnTo>
                <a:lnTo>
                  <a:pt x="2868" y="2910"/>
                </a:lnTo>
                <a:lnTo>
                  <a:pt x="2847" y="3081"/>
                </a:lnTo>
                <a:lnTo>
                  <a:pt x="2868" y="3252"/>
                </a:lnTo>
                <a:lnTo>
                  <a:pt x="2889" y="3338"/>
                </a:lnTo>
                <a:lnTo>
                  <a:pt x="2911" y="3424"/>
                </a:lnTo>
                <a:lnTo>
                  <a:pt x="2996" y="3573"/>
                </a:lnTo>
                <a:lnTo>
                  <a:pt x="3103" y="3702"/>
                </a:lnTo>
                <a:lnTo>
                  <a:pt x="3232" y="3830"/>
                </a:lnTo>
                <a:lnTo>
                  <a:pt x="3339" y="3959"/>
                </a:lnTo>
                <a:lnTo>
                  <a:pt x="3446" y="4087"/>
                </a:lnTo>
                <a:lnTo>
                  <a:pt x="3531" y="4237"/>
                </a:lnTo>
                <a:lnTo>
                  <a:pt x="3553" y="4322"/>
                </a:lnTo>
                <a:lnTo>
                  <a:pt x="3574" y="4408"/>
                </a:lnTo>
                <a:lnTo>
                  <a:pt x="3574" y="4558"/>
                </a:lnTo>
                <a:lnTo>
                  <a:pt x="3617" y="4729"/>
                </a:lnTo>
                <a:lnTo>
                  <a:pt x="3660" y="4879"/>
                </a:lnTo>
                <a:lnTo>
                  <a:pt x="3724" y="5028"/>
                </a:lnTo>
                <a:lnTo>
                  <a:pt x="3852" y="5264"/>
                </a:lnTo>
                <a:lnTo>
                  <a:pt x="3916" y="5392"/>
                </a:lnTo>
                <a:lnTo>
                  <a:pt x="4023" y="5478"/>
                </a:lnTo>
                <a:lnTo>
                  <a:pt x="4152" y="5520"/>
                </a:lnTo>
                <a:lnTo>
                  <a:pt x="4301" y="5520"/>
                </a:lnTo>
                <a:lnTo>
                  <a:pt x="4451" y="5499"/>
                </a:lnTo>
                <a:lnTo>
                  <a:pt x="4580" y="5435"/>
                </a:lnTo>
                <a:lnTo>
                  <a:pt x="4708" y="5349"/>
                </a:lnTo>
                <a:lnTo>
                  <a:pt x="4815" y="5242"/>
                </a:lnTo>
                <a:lnTo>
                  <a:pt x="4901" y="5114"/>
                </a:lnTo>
                <a:lnTo>
                  <a:pt x="4922" y="4986"/>
                </a:lnTo>
                <a:lnTo>
                  <a:pt x="4922" y="4900"/>
                </a:lnTo>
                <a:lnTo>
                  <a:pt x="4901" y="4836"/>
                </a:lnTo>
                <a:lnTo>
                  <a:pt x="4858" y="4686"/>
                </a:lnTo>
                <a:lnTo>
                  <a:pt x="4858" y="4558"/>
                </a:lnTo>
                <a:lnTo>
                  <a:pt x="4879" y="4451"/>
                </a:lnTo>
                <a:lnTo>
                  <a:pt x="4879" y="4194"/>
                </a:lnTo>
                <a:lnTo>
                  <a:pt x="4901" y="4087"/>
                </a:lnTo>
                <a:lnTo>
                  <a:pt x="4965" y="3959"/>
                </a:lnTo>
                <a:lnTo>
                  <a:pt x="5157" y="3638"/>
                </a:lnTo>
                <a:lnTo>
                  <a:pt x="5350" y="3317"/>
                </a:lnTo>
                <a:lnTo>
                  <a:pt x="5435" y="3146"/>
                </a:lnTo>
                <a:lnTo>
                  <a:pt x="5500" y="2953"/>
                </a:lnTo>
                <a:lnTo>
                  <a:pt x="5542" y="2782"/>
                </a:lnTo>
                <a:lnTo>
                  <a:pt x="5564" y="2568"/>
                </a:lnTo>
                <a:lnTo>
                  <a:pt x="5564" y="2397"/>
                </a:lnTo>
                <a:lnTo>
                  <a:pt x="5521" y="2225"/>
                </a:lnTo>
                <a:lnTo>
                  <a:pt x="5457" y="2097"/>
                </a:lnTo>
                <a:lnTo>
                  <a:pt x="5350" y="1969"/>
                </a:lnTo>
                <a:lnTo>
                  <a:pt x="5243" y="1883"/>
                </a:lnTo>
                <a:lnTo>
                  <a:pt x="5093" y="1819"/>
                </a:lnTo>
                <a:lnTo>
                  <a:pt x="4943" y="1776"/>
                </a:lnTo>
                <a:close/>
                <a:moveTo>
                  <a:pt x="4301" y="0"/>
                </a:moveTo>
                <a:lnTo>
                  <a:pt x="3938" y="22"/>
                </a:lnTo>
                <a:lnTo>
                  <a:pt x="3574" y="65"/>
                </a:lnTo>
                <a:lnTo>
                  <a:pt x="3210" y="150"/>
                </a:lnTo>
                <a:lnTo>
                  <a:pt x="2868" y="257"/>
                </a:lnTo>
                <a:lnTo>
                  <a:pt x="2547" y="385"/>
                </a:lnTo>
                <a:lnTo>
                  <a:pt x="2248" y="557"/>
                </a:lnTo>
                <a:lnTo>
                  <a:pt x="1948" y="749"/>
                </a:lnTo>
                <a:lnTo>
                  <a:pt x="1691" y="985"/>
                </a:lnTo>
                <a:lnTo>
                  <a:pt x="1477" y="1220"/>
                </a:lnTo>
                <a:lnTo>
                  <a:pt x="1306" y="1477"/>
                </a:lnTo>
                <a:lnTo>
                  <a:pt x="1135" y="1776"/>
                </a:lnTo>
                <a:lnTo>
                  <a:pt x="1028" y="2076"/>
                </a:lnTo>
                <a:lnTo>
                  <a:pt x="942" y="2439"/>
                </a:lnTo>
                <a:lnTo>
                  <a:pt x="900" y="2611"/>
                </a:lnTo>
                <a:lnTo>
                  <a:pt x="900" y="2803"/>
                </a:lnTo>
                <a:lnTo>
                  <a:pt x="900" y="2996"/>
                </a:lnTo>
                <a:lnTo>
                  <a:pt x="921" y="3167"/>
                </a:lnTo>
                <a:lnTo>
                  <a:pt x="900" y="3338"/>
                </a:lnTo>
                <a:lnTo>
                  <a:pt x="878" y="3424"/>
                </a:lnTo>
                <a:lnTo>
                  <a:pt x="835" y="3509"/>
                </a:lnTo>
                <a:lnTo>
                  <a:pt x="750" y="3659"/>
                </a:lnTo>
                <a:lnTo>
                  <a:pt x="643" y="3787"/>
                </a:lnTo>
                <a:lnTo>
                  <a:pt x="407" y="4066"/>
                </a:lnTo>
                <a:lnTo>
                  <a:pt x="194" y="4322"/>
                </a:lnTo>
                <a:lnTo>
                  <a:pt x="108" y="4472"/>
                </a:lnTo>
                <a:lnTo>
                  <a:pt x="44" y="4622"/>
                </a:lnTo>
                <a:lnTo>
                  <a:pt x="22" y="4750"/>
                </a:lnTo>
                <a:lnTo>
                  <a:pt x="1" y="4857"/>
                </a:lnTo>
                <a:lnTo>
                  <a:pt x="22" y="4964"/>
                </a:lnTo>
                <a:lnTo>
                  <a:pt x="87" y="5071"/>
                </a:lnTo>
                <a:lnTo>
                  <a:pt x="151" y="5135"/>
                </a:lnTo>
                <a:lnTo>
                  <a:pt x="215" y="5178"/>
                </a:lnTo>
                <a:lnTo>
                  <a:pt x="279" y="5200"/>
                </a:lnTo>
                <a:lnTo>
                  <a:pt x="643" y="5200"/>
                </a:lnTo>
                <a:lnTo>
                  <a:pt x="728" y="5221"/>
                </a:lnTo>
                <a:lnTo>
                  <a:pt x="771" y="5264"/>
                </a:lnTo>
                <a:lnTo>
                  <a:pt x="814" y="5306"/>
                </a:lnTo>
                <a:lnTo>
                  <a:pt x="857" y="5349"/>
                </a:lnTo>
                <a:lnTo>
                  <a:pt x="878" y="5478"/>
                </a:lnTo>
                <a:lnTo>
                  <a:pt x="900" y="5627"/>
                </a:lnTo>
                <a:lnTo>
                  <a:pt x="1007" y="5970"/>
                </a:lnTo>
                <a:lnTo>
                  <a:pt x="1092" y="6312"/>
                </a:lnTo>
                <a:lnTo>
                  <a:pt x="1135" y="6633"/>
                </a:lnTo>
                <a:lnTo>
                  <a:pt x="1178" y="6997"/>
                </a:lnTo>
                <a:lnTo>
                  <a:pt x="1199" y="7168"/>
                </a:lnTo>
                <a:lnTo>
                  <a:pt x="1242" y="7318"/>
                </a:lnTo>
                <a:lnTo>
                  <a:pt x="1306" y="7489"/>
                </a:lnTo>
                <a:lnTo>
                  <a:pt x="1392" y="7617"/>
                </a:lnTo>
                <a:lnTo>
                  <a:pt x="1434" y="7681"/>
                </a:lnTo>
                <a:lnTo>
                  <a:pt x="1499" y="7746"/>
                </a:lnTo>
                <a:lnTo>
                  <a:pt x="1627" y="7810"/>
                </a:lnTo>
                <a:lnTo>
                  <a:pt x="1927" y="7810"/>
                </a:lnTo>
                <a:lnTo>
                  <a:pt x="2226" y="7767"/>
                </a:lnTo>
                <a:lnTo>
                  <a:pt x="2397" y="7746"/>
                </a:lnTo>
                <a:lnTo>
                  <a:pt x="2526" y="7746"/>
                </a:lnTo>
                <a:lnTo>
                  <a:pt x="2633" y="7767"/>
                </a:lnTo>
                <a:lnTo>
                  <a:pt x="2740" y="7853"/>
                </a:lnTo>
                <a:lnTo>
                  <a:pt x="2825" y="7960"/>
                </a:lnTo>
                <a:lnTo>
                  <a:pt x="2911" y="8109"/>
                </a:lnTo>
                <a:lnTo>
                  <a:pt x="3039" y="8387"/>
                </a:lnTo>
                <a:lnTo>
                  <a:pt x="3146" y="8623"/>
                </a:lnTo>
                <a:lnTo>
                  <a:pt x="3210" y="8708"/>
                </a:lnTo>
                <a:lnTo>
                  <a:pt x="3296" y="8858"/>
                </a:lnTo>
                <a:lnTo>
                  <a:pt x="3339" y="8901"/>
                </a:lnTo>
                <a:lnTo>
                  <a:pt x="3403" y="8944"/>
                </a:lnTo>
                <a:lnTo>
                  <a:pt x="3446" y="8965"/>
                </a:lnTo>
                <a:lnTo>
                  <a:pt x="3488" y="8944"/>
                </a:lnTo>
                <a:lnTo>
                  <a:pt x="3510" y="8880"/>
                </a:lnTo>
                <a:lnTo>
                  <a:pt x="3488" y="8815"/>
                </a:lnTo>
                <a:lnTo>
                  <a:pt x="3446" y="8623"/>
                </a:lnTo>
                <a:lnTo>
                  <a:pt x="3296" y="8302"/>
                </a:lnTo>
                <a:lnTo>
                  <a:pt x="3168" y="7960"/>
                </a:lnTo>
                <a:lnTo>
                  <a:pt x="3082" y="7788"/>
                </a:lnTo>
                <a:lnTo>
                  <a:pt x="3039" y="7639"/>
                </a:lnTo>
                <a:lnTo>
                  <a:pt x="3018" y="7489"/>
                </a:lnTo>
                <a:lnTo>
                  <a:pt x="3018" y="7446"/>
                </a:lnTo>
                <a:lnTo>
                  <a:pt x="3039" y="7425"/>
                </a:lnTo>
                <a:lnTo>
                  <a:pt x="3125" y="7360"/>
                </a:lnTo>
                <a:lnTo>
                  <a:pt x="3232" y="7275"/>
                </a:lnTo>
                <a:lnTo>
                  <a:pt x="3296" y="7168"/>
                </a:lnTo>
                <a:lnTo>
                  <a:pt x="3317" y="7125"/>
                </a:lnTo>
                <a:lnTo>
                  <a:pt x="3317" y="7104"/>
                </a:lnTo>
                <a:lnTo>
                  <a:pt x="3296" y="7061"/>
                </a:lnTo>
                <a:lnTo>
                  <a:pt x="3253" y="7061"/>
                </a:lnTo>
                <a:lnTo>
                  <a:pt x="3146" y="7040"/>
                </a:lnTo>
                <a:lnTo>
                  <a:pt x="2996" y="7082"/>
                </a:lnTo>
                <a:lnTo>
                  <a:pt x="2825" y="7147"/>
                </a:lnTo>
                <a:lnTo>
                  <a:pt x="2526" y="7318"/>
                </a:lnTo>
                <a:lnTo>
                  <a:pt x="2269" y="7403"/>
                </a:lnTo>
                <a:lnTo>
                  <a:pt x="2141" y="7446"/>
                </a:lnTo>
                <a:lnTo>
                  <a:pt x="1991" y="7467"/>
                </a:lnTo>
                <a:lnTo>
                  <a:pt x="1862" y="7467"/>
                </a:lnTo>
                <a:lnTo>
                  <a:pt x="1734" y="7446"/>
                </a:lnTo>
                <a:lnTo>
                  <a:pt x="1691" y="7403"/>
                </a:lnTo>
                <a:lnTo>
                  <a:pt x="1627" y="7360"/>
                </a:lnTo>
                <a:lnTo>
                  <a:pt x="1584" y="7318"/>
                </a:lnTo>
                <a:lnTo>
                  <a:pt x="1563" y="7232"/>
                </a:lnTo>
                <a:lnTo>
                  <a:pt x="1520" y="7082"/>
                </a:lnTo>
                <a:lnTo>
                  <a:pt x="1477" y="6911"/>
                </a:lnTo>
                <a:lnTo>
                  <a:pt x="1434" y="6547"/>
                </a:lnTo>
                <a:lnTo>
                  <a:pt x="1392" y="6419"/>
                </a:lnTo>
                <a:lnTo>
                  <a:pt x="1370" y="6333"/>
                </a:lnTo>
                <a:lnTo>
                  <a:pt x="1392" y="6291"/>
                </a:lnTo>
                <a:lnTo>
                  <a:pt x="1392" y="6248"/>
                </a:lnTo>
                <a:lnTo>
                  <a:pt x="1477" y="6184"/>
                </a:lnTo>
                <a:lnTo>
                  <a:pt x="1563" y="6162"/>
                </a:lnTo>
                <a:lnTo>
                  <a:pt x="1627" y="6141"/>
                </a:lnTo>
                <a:lnTo>
                  <a:pt x="1798" y="6141"/>
                </a:lnTo>
                <a:lnTo>
                  <a:pt x="1969" y="6120"/>
                </a:lnTo>
                <a:lnTo>
                  <a:pt x="2055" y="6098"/>
                </a:lnTo>
                <a:lnTo>
                  <a:pt x="2141" y="6077"/>
                </a:lnTo>
                <a:lnTo>
                  <a:pt x="2183" y="6013"/>
                </a:lnTo>
                <a:lnTo>
                  <a:pt x="2226" y="5970"/>
                </a:lnTo>
                <a:lnTo>
                  <a:pt x="2226" y="5948"/>
                </a:lnTo>
                <a:lnTo>
                  <a:pt x="2226" y="5927"/>
                </a:lnTo>
                <a:lnTo>
                  <a:pt x="2141" y="5884"/>
                </a:lnTo>
                <a:lnTo>
                  <a:pt x="1991" y="5863"/>
                </a:lnTo>
                <a:lnTo>
                  <a:pt x="1841" y="5884"/>
                </a:lnTo>
                <a:lnTo>
                  <a:pt x="1627" y="5927"/>
                </a:lnTo>
                <a:lnTo>
                  <a:pt x="1434" y="5927"/>
                </a:lnTo>
                <a:lnTo>
                  <a:pt x="1349" y="5906"/>
                </a:lnTo>
                <a:lnTo>
                  <a:pt x="1285" y="5863"/>
                </a:lnTo>
                <a:lnTo>
                  <a:pt x="1242" y="5799"/>
                </a:lnTo>
                <a:lnTo>
                  <a:pt x="1221" y="5692"/>
                </a:lnTo>
                <a:lnTo>
                  <a:pt x="1178" y="5456"/>
                </a:lnTo>
                <a:lnTo>
                  <a:pt x="1156" y="5221"/>
                </a:lnTo>
                <a:lnTo>
                  <a:pt x="1135" y="5114"/>
                </a:lnTo>
                <a:lnTo>
                  <a:pt x="1114" y="5028"/>
                </a:lnTo>
                <a:lnTo>
                  <a:pt x="1071" y="4986"/>
                </a:lnTo>
                <a:lnTo>
                  <a:pt x="1028" y="4943"/>
                </a:lnTo>
                <a:lnTo>
                  <a:pt x="942" y="4921"/>
                </a:lnTo>
                <a:lnTo>
                  <a:pt x="814" y="4900"/>
                </a:lnTo>
                <a:lnTo>
                  <a:pt x="686" y="4879"/>
                </a:lnTo>
                <a:lnTo>
                  <a:pt x="579" y="4879"/>
                </a:lnTo>
                <a:lnTo>
                  <a:pt x="472" y="4857"/>
                </a:lnTo>
                <a:lnTo>
                  <a:pt x="407" y="4836"/>
                </a:lnTo>
                <a:lnTo>
                  <a:pt x="386" y="4793"/>
                </a:lnTo>
                <a:lnTo>
                  <a:pt x="386" y="4750"/>
                </a:lnTo>
                <a:lnTo>
                  <a:pt x="386" y="4707"/>
                </a:lnTo>
                <a:lnTo>
                  <a:pt x="407" y="4643"/>
                </a:lnTo>
                <a:lnTo>
                  <a:pt x="493" y="4515"/>
                </a:lnTo>
                <a:lnTo>
                  <a:pt x="686" y="4301"/>
                </a:lnTo>
                <a:lnTo>
                  <a:pt x="900" y="4001"/>
                </a:lnTo>
                <a:lnTo>
                  <a:pt x="1135" y="3702"/>
                </a:lnTo>
                <a:lnTo>
                  <a:pt x="1199" y="3552"/>
                </a:lnTo>
                <a:lnTo>
                  <a:pt x="1263" y="3402"/>
                </a:lnTo>
                <a:lnTo>
                  <a:pt x="1327" y="3231"/>
                </a:lnTo>
                <a:lnTo>
                  <a:pt x="1349" y="3060"/>
                </a:lnTo>
                <a:lnTo>
                  <a:pt x="1392" y="2739"/>
                </a:lnTo>
                <a:lnTo>
                  <a:pt x="1456" y="2397"/>
                </a:lnTo>
                <a:lnTo>
                  <a:pt x="1477" y="2247"/>
                </a:lnTo>
                <a:lnTo>
                  <a:pt x="1541" y="2076"/>
                </a:lnTo>
                <a:lnTo>
                  <a:pt x="1670" y="1776"/>
                </a:lnTo>
                <a:lnTo>
                  <a:pt x="1862" y="1498"/>
                </a:lnTo>
                <a:lnTo>
                  <a:pt x="2076" y="1263"/>
                </a:lnTo>
                <a:lnTo>
                  <a:pt x="2205" y="1156"/>
                </a:lnTo>
                <a:lnTo>
                  <a:pt x="2333" y="1049"/>
                </a:lnTo>
                <a:lnTo>
                  <a:pt x="2633" y="878"/>
                </a:lnTo>
                <a:lnTo>
                  <a:pt x="2975" y="749"/>
                </a:lnTo>
                <a:lnTo>
                  <a:pt x="3317" y="642"/>
                </a:lnTo>
                <a:lnTo>
                  <a:pt x="3681" y="578"/>
                </a:lnTo>
                <a:lnTo>
                  <a:pt x="4023" y="557"/>
                </a:lnTo>
                <a:lnTo>
                  <a:pt x="4387" y="557"/>
                </a:lnTo>
                <a:lnTo>
                  <a:pt x="4708" y="578"/>
                </a:lnTo>
                <a:lnTo>
                  <a:pt x="5029" y="621"/>
                </a:lnTo>
                <a:lnTo>
                  <a:pt x="5371" y="706"/>
                </a:lnTo>
                <a:lnTo>
                  <a:pt x="5692" y="813"/>
                </a:lnTo>
                <a:lnTo>
                  <a:pt x="6013" y="963"/>
                </a:lnTo>
                <a:lnTo>
                  <a:pt x="6291" y="1134"/>
                </a:lnTo>
                <a:lnTo>
                  <a:pt x="6569" y="1348"/>
                </a:lnTo>
                <a:lnTo>
                  <a:pt x="6826" y="1562"/>
                </a:lnTo>
                <a:lnTo>
                  <a:pt x="6933" y="1712"/>
                </a:lnTo>
                <a:lnTo>
                  <a:pt x="7019" y="1840"/>
                </a:lnTo>
                <a:lnTo>
                  <a:pt x="7190" y="2140"/>
                </a:lnTo>
                <a:lnTo>
                  <a:pt x="7318" y="2461"/>
                </a:lnTo>
                <a:lnTo>
                  <a:pt x="7404" y="2803"/>
                </a:lnTo>
                <a:lnTo>
                  <a:pt x="7447" y="3146"/>
                </a:lnTo>
                <a:lnTo>
                  <a:pt x="7447" y="3338"/>
                </a:lnTo>
                <a:lnTo>
                  <a:pt x="7425" y="3509"/>
                </a:lnTo>
                <a:lnTo>
                  <a:pt x="7382" y="3702"/>
                </a:lnTo>
                <a:lnTo>
                  <a:pt x="7340" y="3873"/>
                </a:lnTo>
                <a:lnTo>
                  <a:pt x="7211" y="4194"/>
                </a:lnTo>
                <a:lnTo>
                  <a:pt x="7040" y="4536"/>
                </a:lnTo>
                <a:lnTo>
                  <a:pt x="6719" y="5157"/>
                </a:lnTo>
                <a:lnTo>
                  <a:pt x="6548" y="5456"/>
                </a:lnTo>
                <a:lnTo>
                  <a:pt x="6355" y="5756"/>
                </a:lnTo>
                <a:lnTo>
                  <a:pt x="6184" y="5948"/>
                </a:lnTo>
                <a:lnTo>
                  <a:pt x="6056" y="6077"/>
                </a:lnTo>
                <a:lnTo>
                  <a:pt x="5970" y="6226"/>
                </a:lnTo>
                <a:lnTo>
                  <a:pt x="5885" y="6333"/>
                </a:lnTo>
                <a:lnTo>
                  <a:pt x="5885" y="6398"/>
                </a:lnTo>
                <a:lnTo>
                  <a:pt x="5885" y="6440"/>
                </a:lnTo>
                <a:lnTo>
                  <a:pt x="5885" y="6483"/>
                </a:lnTo>
                <a:lnTo>
                  <a:pt x="5928" y="6526"/>
                </a:lnTo>
                <a:lnTo>
                  <a:pt x="5992" y="6526"/>
                </a:lnTo>
                <a:lnTo>
                  <a:pt x="6077" y="6547"/>
                </a:lnTo>
                <a:lnTo>
                  <a:pt x="6099" y="6526"/>
                </a:lnTo>
                <a:lnTo>
                  <a:pt x="6099" y="6547"/>
                </a:lnTo>
                <a:lnTo>
                  <a:pt x="6077" y="6547"/>
                </a:lnTo>
                <a:lnTo>
                  <a:pt x="5992" y="6633"/>
                </a:lnTo>
                <a:lnTo>
                  <a:pt x="5906" y="6761"/>
                </a:lnTo>
                <a:lnTo>
                  <a:pt x="5842" y="6890"/>
                </a:lnTo>
                <a:lnTo>
                  <a:pt x="5842" y="6954"/>
                </a:lnTo>
                <a:lnTo>
                  <a:pt x="5842" y="6997"/>
                </a:lnTo>
                <a:lnTo>
                  <a:pt x="5885" y="7040"/>
                </a:lnTo>
                <a:lnTo>
                  <a:pt x="5992" y="7040"/>
                </a:lnTo>
                <a:lnTo>
                  <a:pt x="6035" y="7018"/>
                </a:lnTo>
                <a:lnTo>
                  <a:pt x="6142" y="6975"/>
                </a:lnTo>
                <a:lnTo>
                  <a:pt x="6184" y="6954"/>
                </a:lnTo>
                <a:lnTo>
                  <a:pt x="6206" y="6975"/>
                </a:lnTo>
                <a:lnTo>
                  <a:pt x="6227" y="7018"/>
                </a:lnTo>
                <a:lnTo>
                  <a:pt x="6184" y="7082"/>
                </a:lnTo>
                <a:lnTo>
                  <a:pt x="6077" y="7211"/>
                </a:lnTo>
                <a:lnTo>
                  <a:pt x="6013" y="7296"/>
                </a:lnTo>
                <a:lnTo>
                  <a:pt x="5970" y="7360"/>
                </a:lnTo>
                <a:lnTo>
                  <a:pt x="5949" y="7425"/>
                </a:lnTo>
                <a:lnTo>
                  <a:pt x="5970" y="7489"/>
                </a:lnTo>
                <a:lnTo>
                  <a:pt x="6035" y="7532"/>
                </a:lnTo>
                <a:lnTo>
                  <a:pt x="6077" y="7553"/>
                </a:lnTo>
                <a:lnTo>
                  <a:pt x="6184" y="7510"/>
                </a:lnTo>
                <a:lnTo>
                  <a:pt x="6270" y="7510"/>
                </a:lnTo>
                <a:lnTo>
                  <a:pt x="6291" y="7553"/>
                </a:lnTo>
                <a:lnTo>
                  <a:pt x="6313" y="7617"/>
                </a:lnTo>
                <a:lnTo>
                  <a:pt x="6313" y="7660"/>
                </a:lnTo>
                <a:lnTo>
                  <a:pt x="6291" y="7703"/>
                </a:lnTo>
                <a:lnTo>
                  <a:pt x="6249" y="7767"/>
                </a:lnTo>
                <a:lnTo>
                  <a:pt x="6206" y="7831"/>
                </a:lnTo>
                <a:lnTo>
                  <a:pt x="6206" y="7874"/>
                </a:lnTo>
                <a:lnTo>
                  <a:pt x="6206" y="7895"/>
                </a:lnTo>
                <a:lnTo>
                  <a:pt x="6227" y="7938"/>
                </a:lnTo>
                <a:lnTo>
                  <a:pt x="6291" y="7981"/>
                </a:lnTo>
                <a:lnTo>
                  <a:pt x="6377" y="8045"/>
                </a:lnTo>
                <a:lnTo>
                  <a:pt x="6441" y="8109"/>
                </a:lnTo>
                <a:lnTo>
                  <a:pt x="6505" y="8152"/>
                </a:lnTo>
                <a:lnTo>
                  <a:pt x="6527" y="8174"/>
                </a:lnTo>
                <a:lnTo>
                  <a:pt x="6569" y="8152"/>
                </a:lnTo>
                <a:lnTo>
                  <a:pt x="6612" y="8131"/>
                </a:lnTo>
                <a:lnTo>
                  <a:pt x="6655" y="8067"/>
                </a:lnTo>
                <a:lnTo>
                  <a:pt x="6676" y="8002"/>
                </a:lnTo>
                <a:lnTo>
                  <a:pt x="6698" y="7895"/>
                </a:lnTo>
                <a:lnTo>
                  <a:pt x="6698" y="7660"/>
                </a:lnTo>
                <a:lnTo>
                  <a:pt x="6655" y="7232"/>
                </a:lnTo>
                <a:lnTo>
                  <a:pt x="6655" y="6398"/>
                </a:lnTo>
                <a:lnTo>
                  <a:pt x="6676" y="6226"/>
                </a:lnTo>
                <a:lnTo>
                  <a:pt x="6719" y="6055"/>
                </a:lnTo>
                <a:lnTo>
                  <a:pt x="6805" y="5884"/>
                </a:lnTo>
                <a:lnTo>
                  <a:pt x="6890" y="5734"/>
                </a:lnTo>
                <a:lnTo>
                  <a:pt x="7083" y="5413"/>
                </a:lnTo>
                <a:lnTo>
                  <a:pt x="7276" y="5093"/>
                </a:lnTo>
                <a:lnTo>
                  <a:pt x="7447" y="4750"/>
                </a:lnTo>
                <a:lnTo>
                  <a:pt x="7618" y="4386"/>
                </a:lnTo>
                <a:lnTo>
                  <a:pt x="7768" y="4023"/>
                </a:lnTo>
                <a:lnTo>
                  <a:pt x="7875" y="3659"/>
                </a:lnTo>
                <a:lnTo>
                  <a:pt x="7896" y="3488"/>
                </a:lnTo>
                <a:lnTo>
                  <a:pt x="7917" y="3295"/>
                </a:lnTo>
                <a:lnTo>
                  <a:pt x="7917" y="3103"/>
                </a:lnTo>
                <a:lnTo>
                  <a:pt x="7896" y="2910"/>
                </a:lnTo>
                <a:lnTo>
                  <a:pt x="7832" y="2546"/>
                </a:lnTo>
                <a:lnTo>
                  <a:pt x="7725" y="2204"/>
                </a:lnTo>
                <a:lnTo>
                  <a:pt x="7661" y="2033"/>
                </a:lnTo>
                <a:lnTo>
                  <a:pt x="7575" y="1883"/>
                </a:lnTo>
                <a:lnTo>
                  <a:pt x="7361" y="1541"/>
                </a:lnTo>
                <a:lnTo>
                  <a:pt x="7126" y="1241"/>
                </a:lnTo>
                <a:lnTo>
                  <a:pt x="6890" y="963"/>
                </a:lnTo>
                <a:lnTo>
                  <a:pt x="6634" y="728"/>
                </a:lnTo>
                <a:lnTo>
                  <a:pt x="6334" y="535"/>
                </a:lnTo>
                <a:lnTo>
                  <a:pt x="6035" y="364"/>
                </a:lnTo>
                <a:lnTo>
                  <a:pt x="5714" y="236"/>
                </a:lnTo>
                <a:lnTo>
                  <a:pt x="5371" y="129"/>
                </a:lnTo>
                <a:lnTo>
                  <a:pt x="5008" y="65"/>
                </a:lnTo>
                <a:lnTo>
                  <a:pt x="4665" y="22"/>
                </a:lnTo>
                <a:lnTo>
                  <a:pt x="43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177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2" name="직사각형 112"/>
          <p:cNvSpPr/>
          <p:nvPr/>
        </p:nvSpPr>
        <p:spPr>
          <a:xfrm>
            <a:off x="699851" y="7189998"/>
            <a:ext cx="311594" cy="6401753"/>
          </a:xfrm>
          <a:prstGeom prst="rect">
            <a:avLst/>
          </a:prstGeom>
        </p:spPr>
        <p:txBody>
          <a:bodyPr wrap="square">
            <a:spAutoFit/>
          </a:bodyPr>
          <a:lstStyle/>
          <a:p>
            <a:pPr algn="ctr"/>
            <a:r>
              <a:rPr lang="en-US" altLang="ko-KR" sz="1400" i="1" dirty="0" smtClean="0">
                <a:solidFill>
                  <a:schemeClr val="bg1">
                    <a:lumMod val="50000"/>
                  </a:schemeClr>
                </a:solidFill>
              </a:rPr>
              <a:t>Batik</a:t>
            </a:r>
          </a:p>
          <a:p>
            <a:pPr algn="ctr"/>
            <a:r>
              <a:rPr lang="en-US" altLang="ko-KR" sz="1400" b="1" i="1" dirty="0" smtClean="0">
                <a:solidFill>
                  <a:schemeClr val="bg1">
                    <a:lumMod val="50000"/>
                  </a:schemeClr>
                </a:solidFill>
              </a:rPr>
              <a:t>PARANG</a:t>
            </a:r>
          </a:p>
          <a:p>
            <a:pPr algn="ctr"/>
            <a:endParaRPr lang="en-US" altLang="ko-KR" b="1" i="1" dirty="0" smtClean="0">
              <a:solidFill>
                <a:schemeClr val="bg1">
                  <a:lumMod val="50000"/>
                </a:schemeClr>
              </a:solidFill>
            </a:endParaRPr>
          </a:p>
          <a:p>
            <a:pPr algn="ctr">
              <a:lnSpc>
                <a:spcPct val="150000"/>
              </a:lnSpc>
            </a:pPr>
            <a:r>
              <a:rPr lang="en-US" altLang="ko-KR" sz="700" dirty="0" smtClean="0">
                <a:solidFill>
                  <a:schemeClr val="bg1">
                    <a:lumMod val="50000"/>
                  </a:schemeClr>
                </a:solidFill>
              </a:rPr>
              <a:t>PowerPoint is a computer program created by Microsoft Office</a:t>
            </a:r>
            <a:endParaRPr lang="ko-KR" altLang="en-US" sz="700" dirty="0">
              <a:solidFill>
                <a:schemeClr val="bg1">
                  <a:lumMod val="50000"/>
                </a:schemeClr>
              </a:solidFill>
            </a:endParaRPr>
          </a:p>
        </p:txBody>
      </p:sp>
      <p:grpSp>
        <p:nvGrpSpPr>
          <p:cNvPr id="13" name="Group 12"/>
          <p:cNvGrpSpPr/>
          <p:nvPr/>
        </p:nvGrpSpPr>
        <p:grpSpPr>
          <a:xfrm>
            <a:off x="7507049" y="1253717"/>
            <a:ext cx="1828800" cy="4720682"/>
            <a:chOff x="3594781" y="1006204"/>
            <a:chExt cx="2242068" cy="4720682"/>
          </a:xfrm>
        </p:grpSpPr>
        <p:grpSp>
          <p:nvGrpSpPr>
            <p:cNvPr id="86" name="그룹 85"/>
            <p:cNvGrpSpPr/>
            <p:nvPr/>
          </p:nvGrpSpPr>
          <p:grpSpPr>
            <a:xfrm>
              <a:off x="3594781" y="1009809"/>
              <a:ext cx="2242068" cy="4717077"/>
              <a:chOff x="5646420" y="731520"/>
              <a:chExt cx="2640330" cy="5554980"/>
            </a:xfrm>
            <a:solidFill>
              <a:schemeClr val="bg1">
                <a:lumMod val="75000"/>
              </a:schemeClr>
            </a:solidFill>
            <a:effectLst>
              <a:outerShdw blurRad="177800" dist="177800" dir="13500000" sx="98000" sy="98000" algn="br" rotWithShape="0">
                <a:prstClr val="black">
                  <a:alpha val="40000"/>
                </a:prstClr>
              </a:outerShdw>
            </a:effectLst>
          </p:grpSpPr>
          <p:sp>
            <p:nvSpPr>
              <p:cNvPr id="87" name="직사각형 86"/>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직각 삼각형 87"/>
              <p:cNvSpPr/>
              <p:nvPr/>
            </p:nvSpPr>
            <p:spPr>
              <a:xfrm>
                <a:off x="5646420" y="731520"/>
                <a:ext cx="2640330" cy="26403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Group 11"/>
            <p:cNvGrpSpPr/>
            <p:nvPr/>
          </p:nvGrpSpPr>
          <p:grpSpPr>
            <a:xfrm>
              <a:off x="3594781" y="1006204"/>
              <a:ext cx="2242068" cy="4720682"/>
              <a:chOff x="3594781" y="1006204"/>
              <a:chExt cx="2242068" cy="4720682"/>
            </a:xfrm>
          </p:grpSpPr>
          <p:pic>
            <p:nvPicPr>
              <p:cNvPr id="1028" name="Picture 4" descr="batik_kawu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781" y="1006204"/>
                <a:ext cx="2236201" cy="223620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p:cNvGrpSpPr/>
              <p:nvPr/>
            </p:nvGrpSpPr>
            <p:grpSpPr>
              <a:xfrm>
                <a:off x="3594781" y="1009809"/>
                <a:ext cx="2242068" cy="4717077"/>
                <a:chOff x="5646420" y="731520"/>
                <a:chExt cx="2640330" cy="5554980"/>
              </a:xfrm>
              <a:gradFill flip="none" rotWithShape="1">
                <a:gsLst>
                  <a:gs pos="100000">
                    <a:srgbClr val="FCFCFC"/>
                  </a:gs>
                  <a:gs pos="0">
                    <a:schemeClr val="bg1">
                      <a:lumMod val="89000"/>
                    </a:schemeClr>
                  </a:gs>
                  <a:gs pos="84000">
                    <a:schemeClr val="bg1"/>
                  </a:gs>
                </a:gsLst>
                <a:lin ang="0" scaled="1"/>
                <a:tileRect/>
              </a:gradFill>
              <a:effectLst>
                <a:outerShdw blurRad="266700" dist="165100" dir="17400000" sx="95000" sy="95000" algn="bl" rotWithShape="0">
                  <a:prstClr val="black">
                    <a:alpha val="40000"/>
                  </a:prstClr>
                </a:outerShdw>
              </a:effectLst>
            </p:grpSpPr>
            <p:sp>
              <p:nvSpPr>
                <p:cNvPr id="93" name="직사각형 92"/>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각 삼각형 93"/>
                <p:cNvSpPr/>
                <p:nvPr/>
              </p:nvSpPr>
              <p:spPr>
                <a:xfrm>
                  <a:off x="5646420" y="731520"/>
                  <a:ext cx="2640330" cy="26403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7" name="직사각형 26"/>
            <p:cNvSpPr/>
            <p:nvPr/>
          </p:nvSpPr>
          <p:spPr>
            <a:xfrm>
              <a:off x="3695985" y="3928417"/>
              <a:ext cx="2039659" cy="1246495"/>
            </a:xfrm>
            <a:prstGeom prst="rect">
              <a:avLst/>
            </a:prstGeom>
          </p:spPr>
          <p:txBody>
            <a:bodyPr wrap="square">
              <a:spAutoFit/>
            </a:bodyPr>
            <a:lstStyle/>
            <a:p>
              <a:pPr algn="ctr"/>
              <a:r>
                <a:rPr lang="en-US" altLang="ko-KR" sz="2000" i="1" dirty="0" smtClean="0">
                  <a:solidFill>
                    <a:schemeClr val="bg1">
                      <a:lumMod val="50000"/>
                    </a:schemeClr>
                  </a:solidFill>
                </a:rPr>
                <a:t>Batik</a:t>
              </a:r>
            </a:p>
            <a:p>
              <a:pPr algn="ctr"/>
              <a:r>
                <a:rPr lang="en-US" altLang="ko-KR" sz="2000" b="1" i="1" dirty="0" smtClean="0">
                  <a:solidFill>
                    <a:schemeClr val="bg1">
                      <a:lumMod val="50000"/>
                    </a:schemeClr>
                  </a:solidFill>
                </a:rPr>
                <a:t>KAWUNG</a:t>
              </a:r>
            </a:p>
            <a:p>
              <a:pPr algn="ctr"/>
              <a:endParaRPr lang="en-US" altLang="ko-KR" sz="2000" b="1" i="1" dirty="0">
                <a:solidFill>
                  <a:schemeClr val="bg1">
                    <a:lumMod val="50000"/>
                  </a:schemeClr>
                </a:solidFill>
              </a:endParaRPr>
            </a:p>
            <a:p>
              <a:pPr algn="ctr">
                <a:lnSpc>
                  <a:spcPct val="150000"/>
                </a:lnSpc>
              </a:pPr>
              <a:r>
                <a:rPr lang="en-US" altLang="ko-KR" sz="1000" dirty="0" err="1" smtClean="0">
                  <a:solidFill>
                    <a:schemeClr val="bg1">
                      <a:lumMod val="50000"/>
                    </a:schemeClr>
                  </a:solidFill>
                </a:rPr>
                <a:t>Kawung</a:t>
              </a:r>
              <a:r>
                <a:rPr lang="en-US" altLang="ko-KR" sz="1000" dirty="0" smtClean="0">
                  <a:solidFill>
                    <a:schemeClr val="bg1">
                      <a:lumMod val="50000"/>
                    </a:schemeClr>
                  </a:solidFill>
                </a:rPr>
                <a:t> fruits motif</a:t>
              </a:r>
              <a:endParaRPr lang="ko-KR" altLang="en-US" sz="1000" dirty="0">
                <a:solidFill>
                  <a:schemeClr val="bg1">
                    <a:lumMod val="50000"/>
                  </a:schemeClr>
                </a:solidFill>
              </a:endParaRPr>
            </a:p>
          </p:txBody>
        </p:sp>
      </p:grpSp>
      <p:grpSp>
        <p:nvGrpSpPr>
          <p:cNvPr id="11" name="Group 10"/>
          <p:cNvGrpSpPr/>
          <p:nvPr/>
        </p:nvGrpSpPr>
        <p:grpSpPr>
          <a:xfrm>
            <a:off x="2818459" y="1243513"/>
            <a:ext cx="1834923" cy="4720682"/>
            <a:chOff x="6405957" y="1006204"/>
            <a:chExt cx="2247179" cy="4720682"/>
          </a:xfrm>
        </p:grpSpPr>
        <p:pic>
          <p:nvPicPr>
            <p:cNvPr id="1030" name="Picture 6" descr="batik_lere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957" y="1006204"/>
              <a:ext cx="2247179" cy="224717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p:cNvGrpSpPr/>
            <p:nvPr/>
          </p:nvGrpSpPr>
          <p:grpSpPr>
            <a:xfrm>
              <a:off x="6411068" y="1009809"/>
              <a:ext cx="2242068" cy="4717077"/>
              <a:chOff x="6728568" y="1022509"/>
              <a:chExt cx="2242068" cy="4717077"/>
            </a:xfrm>
          </p:grpSpPr>
          <p:grpSp>
            <p:nvGrpSpPr>
              <p:cNvPr id="77" name="그룹 76"/>
              <p:cNvGrpSpPr/>
              <p:nvPr/>
            </p:nvGrpSpPr>
            <p:grpSpPr>
              <a:xfrm>
                <a:off x="6728568" y="1022509"/>
                <a:ext cx="2242068" cy="4717077"/>
                <a:chOff x="5646420" y="731520"/>
                <a:chExt cx="2640330" cy="5554980"/>
              </a:xfrm>
              <a:solidFill>
                <a:schemeClr val="bg1">
                  <a:lumMod val="75000"/>
                </a:schemeClr>
              </a:solidFill>
              <a:effectLst>
                <a:outerShdw blurRad="177800" dist="177800" dir="13500000" sx="98000" sy="98000" algn="br" rotWithShape="0">
                  <a:prstClr val="black">
                    <a:alpha val="40000"/>
                  </a:prstClr>
                </a:outerShdw>
              </a:effectLst>
            </p:grpSpPr>
            <p:sp>
              <p:nvSpPr>
                <p:cNvPr id="78" name="직사각형 77"/>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직각 삼각형 78"/>
                <p:cNvSpPr/>
                <p:nvPr/>
              </p:nvSpPr>
              <p:spPr>
                <a:xfrm>
                  <a:off x="5646420" y="731520"/>
                  <a:ext cx="2640330" cy="26403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8" name="그룹 97"/>
              <p:cNvGrpSpPr/>
              <p:nvPr/>
            </p:nvGrpSpPr>
            <p:grpSpPr>
              <a:xfrm>
                <a:off x="6728568" y="1022509"/>
                <a:ext cx="2242068" cy="4717077"/>
                <a:chOff x="5646420" y="731520"/>
                <a:chExt cx="2640330" cy="5554980"/>
              </a:xfrm>
              <a:gradFill flip="none" rotWithShape="1">
                <a:gsLst>
                  <a:gs pos="100000">
                    <a:srgbClr val="FCFCFC"/>
                  </a:gs>
                  <a:gs pos="0">
                    <a:schemeClr val="bg1">
                      <a:lumMod val="89000"/>
                    </a:schemeClr>
                  </a:gs>
                  <a:gs pos="84000">
                    <a:schemeClr val="bg1"/>
                  </a:gs>
                </a:gsLst>
                <a:lin ang="0" scaled="1"/>
                <a:tileRect/>
              </a:gradFill>
              <a:effectLst>
                <a:outerShdw blurRad="266700" dist="165100" dir="17400000" sx="95000" sy="95000" algn="bl" rotWithShape="0">
                  <a:prstClr val="black">
                    <a:alpha val="40000"/>
                  </a:prstClr>
                </a:outerShdw>
              </a:effectLst>
            </p:grpSpPr>
            <p:sp>
              <p:nvSpPr>
                <p:cNvPr id="99" name="직사각형 98"/>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직각 삼각형 99"/>
                <p:cNvSpPr/>
                <p:nvPr/>
              </p:nvSpPr>
              <p:spPr>
                <a:xfrm>
                  <a:off x="5646420" y="731520"/>
                  <a:ext cx="2640330" cy="26403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1" name="직사각형 100"/>
              <p:cNvSpPr/>
              <p:nvPr/>
            </p:nvSpPr>
            <p:spPr>
              <a:xfrm>
                <a:off x="6829772" y="3941117"/>
                <a:ext cx="2039659" cy="1446550"/>
              </a:xfrm>
              <a:prstGeom prst="rect">
                <a:avLst/>
              </a:prstGeom>
            </p:spPr>
            <p:txBody>
              <a:bodyPr wrap="square">
                <a:spAutoFit/>
              </a:bodyPr>
              <a:lstStyle/>
              <a:p>
                <a:pPr algn="ctr"/>
                <a:r>
                  <a:rPr lang="en-US" altLang="ko-KR" sz="2000" i="1" dirty="0" smtClean="0">
                    <a:solidFill>
                      <a:schemeClr val="bg1">
                        <a:lumMod val="50000"/>
                      </a:schemeClr>
                    </a:solidFill>
                  </a:rPr>
                  <a:t>Batik</a:t>
                </a:r>
              </a:p>
              <a:p>
                <a:pPr algn="ctr"/>
                <a:r>
                  <a:rPr lang="en-US" altLang="ko-KR" sz="2000" b="1" i="1" dirty="0" smtClean="0">
                    <a:solidFill>
                      <a:schemeClr val="bg1">
                        <a:lumMod val="50000"/>
                      </a:schemeClr>
                    </a:solidFill>
                  </a:rPr>
                  <a:t>LERENG</a:t>
                </a:r>
              </a:p>
              <a:p>
                <a:pPr algn="ctr"/>
                <a:endParaRPr lang="en-US" altLang="ko-KR" b="1" i="1" dirty="0">
                  <a:solidFill>
                    <a:schemeClr val="bg1">
                      <a:lumMod val="50000"/>
                    </a:schemeClr>
                  </a:solidFill>
                </a:endParaRPr>
              </a:p>
              <a:p>
                <a:pPr algn="ctr">
                  <a:lnSpc>
                    <a:spcPct val="150000"/>
                  </a:lnSpc>
                </a:pPr>
                <a:r>
                  <a:rPr lang="en-US" altLang="ko-KR" sz="1000" dirty="0" smtClean="0">
                    <a:solidFill>
                      <a:schemeClr val="bg1">
                        <a:lumMod val="50000"/>
                      </a:schemeClr>
                    </a:solidFill>
                  </a:rPr>
                  <a:t>Blade-like pattern but less pointy than </a:t>
                </a:r>
                <a:r>
                  <a:rPr lang="en-US" altLang="ko-KR" sz="1000" dirty="0" err="1" smtClean="0">
                    <a:solidFill>
                      <a:schemeClr val="bg1">
                        <a:lumMod val="50000"/>
                      </a:schemeClr>
                    </a:solidFill>
                  </a:rPr>
                  <a:t>Parang</a:t>
                </a:r>
                <a:endParaRPr lang="ko-KR" altLang="en-US" sz="1000" dirty="0">
                  <a:solidFill>
                    <a:schemeClr val="bg1">
                      <a:lumMod val="50000"/>
                    </a:schemeClr>
                  </a:solidFill>
                </a:endParaRPr>
              </a:p>
            </p:txBody>
          </p:sp>
        </p:grpSp>
      </p:grpSp>
      <p:grpSp>
        <p:nvGrpSpPr>
          <p:cNvPr id="10" name="Group 9"/>
          <p:cNvGrpSpPr/>
          <p:nvPr/>
        </p:nvGrpSpPr>
        <p:grpSpPr>
          <a:xfrm>
            <a:off x="9854686" y="1253717"/>
            <a:ext cx="1828626" cy="4720682"/>
            <a:chOff x="9244364" y="1006204"/>
            <a:chExt cx="2242068" cy="4720682"/>
          </a:xfrm>
        </p:grpSpPr>
        <p:pic>
          <p:nvPicPr>
            <p:cNvPr id="1032" name="Picture 8" descr="batik_niti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4364" y="1006204"/>
              <a:ext cx="2242068" cy="224206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p:cNvGrpSpPr/>
            <p:nvPr/>
          </p:nvGrpSpPr>
          <p:grpSpPr>
            <a:xfrm>
              <a:off x="9244364" y="1009809"/>
              <a:ext cx="2242068" cy="4717077"/>
              <a:chOff x="9587264" y="1022509"/>
              <a:chExt cx="2242068" cy="4717077"/>
            </a:xfrm>
          </p:grpSpPr>
          <p:grpSp>
            <p:nvGrpSpPr>
              <p:cNvPr id="105" name="그룹 104"/>
              <p:cNvGrpSpPr/>
              <p:nvPr/>
            </p:nvGrpSpPr>
            <p:grpSpPr>
              <a:xfrm>
                <a:off x="9587264" y="1022509"/>
                <a:ext cx="2242068" cy="4717077"/>
                <a:chOff x="5646420" y="731520"/>
                <a:chExt cx="2640330" cy="5554980"/>
              </a:xfrm>
              <a:solidFill>
                <a:schemeClr val="bg1">
                  <a:lumMod val="75000"/>
                </a:schemeClr>
              </a:solidFill>
              <a:effectLst>
                <a:outerShdw blurRad="177800" dist="177800" dir="13500000" sx="98000" sy="98000" algn="br" rotWithShape="0">
                  <a:prstClr val="black">
                    <a:alpha val="40000"/>
                  </a:prstClr>
                </a:outerShdw>
              </a:effectLst>
            </p:grpSpPr>
            <p:sp>
              <p:nvSpPr>
                <p:cNvPr id="106" name="직사각형 105"/>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직각 삼각형 106"/>
                <p:cNvSpPr/>
                <p:nvPr/>
              </p:nvSpPr>
              <p:spPr>
                <a:xfrm>
                  <a:off x="5646420" y="731520"/>
                  <a:ext cx="2640330" cy="26403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8" name="그룹 107"/>
              <p:cNvGrpSpPr/>
              <p:nvPr/>
            </p:nvGrpSpPr>
            <p:grpSpPr>
              <a:xfrm>
                <a:off x="9587264" y="1022509"/>
                <a:ext cx="2242068" cy="4717077"/>
                <a:chOff x="5646420" y="731520"/>
                <a:chExt cx="2640330" cy="5554980"/>
              </a:xfrm>
              <a:gradFill flip="none" rotWithShape="1">
                <a:gsLst>
                  <a:gs pos="100000">
                    <a:srgbClr val="FCFCFC"/>
                  </a:gs>
                  <a:gs pos="0">
                    <a:schemeClr val="bg1">
                      <a:lumMod val="89000"/>
                    </a:schemeClr>
                  </a:gs>
                  <a:gs pos="84000">
                    <a:schemeClr val="bg1"/>
                  </a:gs>
                </a:gsLst>
                <a:lin ang="0" scaled="1"/>
                <a:tileRect/>
              </a:gradFill>
              <a:effectLst>
                <a:outerShdw blurRad="266700" dist="165100" dir="17400000" sx="95000" sy="95000" algn="bl" rotWithShape="0">
                  <a:prstClr val="black">
                    <a:alpha val="40000"/>
                  </a:prstClr>
                </a:outerShdw>
              </a:effectLst>
            </p:grpSpPr>
            <p:sp>
              <p:nvSpPr>
                <p:cNvPr id="109" name="직사각형 108"/>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각 삼각형 109"/>
                <p:cNvSpPr/>
                <p:nvPr/>
              </p:nvSpPr>
              <p:spPr>
                <a:xfrm>
                  <a:off x="5646420" y="731520"/>
                  <a:ext cx="2640330" cy="26403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1" name="직사각형 110"/>
              <p:cNvSpPr/>
              <p:nvPr/>
            </p:nvSpPr>
            <p:spPr>
              <a:xfrm>
                <a:off x="9688468" y="3941117"/>
                <a:ext cx="2039659" cy="1215717"/>
              </a:xfrm>
              <a:prstGeom prst="rect">
                <a:avLst/>
              </a:prstGeom>
            </p:spPr>
            <p:txBody>
              <a:bodyPr wrap="square">
                <a:spAutoFit/>
              </a:bodyPr>
              <a:lstStyle/>
              <a:p>
                <a:pPr algn="ctr"/>
                <a:r>
                  <a:rPr lang="en-US" altLang="ko-KR" sz="2000" i="1" dirty="0" smtClean="0">
                    <a:solidFill>
                      <a:schemeClr val="bg1">
                        <a:lumMod val="50000"/>
                      </a:schemeClr>
                    </a:solidFill>
                  </a:rPr>
                  <a:t>Batik</a:t>
                </a:r>
              </a:p>
              <a:p>
                <a:pPr algn="ctr"/>
                <a:r>
                  <a:rPr lang="en-US" altLang="ko-KR" sz="2000" b="1" i="1" dirty="0" smtClean="0">
                    <a:solidFill>
                      <a:schemeClr val="bg1">
                        <a:lumMod val="50000"/>
                      </a:schemeClr>
                    </a:solidFill>
                  </a:rPr>
                  <a:t>NITIK</a:t>
                </a:r>
              </a:p>
              <a:p>
                <a:pPr algn="ctr"/>
                <a:endParaRPr lang="en-US" altLang="ko-KR" b="1" i="1" dirty="0">
                  <a:solidFill>
                    <a:schemeClr val="bg1">
                      <a:lumMod val="50000"/>
                    </a:schemeClr>
                  </a:solidFill>
                </a:endParaRPr>
              </a:p>
              <a:p>
                <a:pPr algn="ctr">
                  <a:lnSpc>
                    <a:spcPct val="150000"/>
                  </a:lnSpc>
                </a:pPr>
                <a:r>
                  <a:rPr lang="en-US" altLang="ko-KR" sz="1000" dirty="0" smtClean="0">
                    <a:solidFill>
                      <a:schemeClr val="bg1">
                        <a:lumMod val="50000"/>
                      </a:schemeClr>
                    </a:solidFill>
                  </a:rPr>
                  <a:t>Flowers-like motifs</a:t>
                </a:r>
                <a:endParaRPr lang="ko-KR" altLang="en-US" sz="1000" dirty="0">
                  <a:solidFill>
                    <a:schemeClr val="bg1">
                      <a:lumMod val="50000"/>
                    </a:schemeClr>
                  </a:solidFill>
                </a:endParaRPr>
              </a:p>
            </p:txBody>
          </p:sp>
        </p:grpSp>
      </p:grpSp>
      <p:grpSp>
        <p:nvGrpSpPr>
          <p:cNvPr id="14" name="Group 13"/>
          <p:cNvGrpSpPr/>
          <p:nvPr/>
        </p:nvGrpSpPr>
        <p:grpSpPr>
          <a:xfrm>
            <a:off x="5163052" y="1243512"/>
            <a:ext cx="1828800" cy="4772184"/>
            <a:chOff x="701579" y="1006204"/>
            <a:chExt cx="2249600" cy="4772184"/>
          </a:xfrm>
        </p:grpSpPr>
        <p:pic>
          <p:nvPicPr>
            <p:cNvPr id="1026" name="Picture 2" descr="batik_ceplo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378" y="1006204"/>
              <a:ext cx="2242801" cy="2242801"/>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그룹 82"/>
            <p:cNvGrpSpPr/>
            <p:nvPr/>
          </p:nvGrpSpPr>
          <p:grpSpPr>
            <a:xfrm>
              <a:off x="701579" y="1009810"/>
              <a:ext cx="2242068" cy="4717077"/>
              <a:chOff x="5646420" y="731520"/>
              <a:chExt cx="2640330" cy="5554980"/>
            </a:xfrm>
            <a:solidFill>
              <a:schemeClr val="bg1">
                <a:lumMod val="75000"/>
              </a:schemeClr>
            </a:solidFill>
            <a:effectLst>
              <a:outerShdw blurRad="177800" dist="177800" dir="13500000" sx="98000" sy="98000" algn="br" rotWithShape="0">
                <a:prstClr val="black">
                  <a:alpha val="40000"/>
                </a:prstClr>
              </a:outerShdw>
            </a:effectLst>
          </p:grpSpPr>
          <p:sp>
            <p:nvSpPr>
              <p:cNvPr id="84" name="직사각형 83"/>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직각 삼각형 84"/>
              <p:cNvSpPr/>
              <p:nvPr/>
            </p:nvSpPr>
            <p:spPr>
              <a:xfrm>
                <a:off x="5646420" y="731520"/>
                <a:ext cx="2640330" cy="26403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그룹 4"/>
            <p:cNvGrpSpPr/>
            <p:nvPr/>
          </p:nvGrpSpPr>
          <p:grpSpPr>
            <a:xfrm>
              <a:off x="701579" y="1009810"/>
              <a:ext cx="2242069" cy="4717077"/>
              <a:chOff x="5646420" y="731520"/>
              <a:chExt cx="2640331" cy="5554980"/>
            </a:xfrm>
            <a:gradFill flip="none" rotWithShape="1">
              <a:gsLst>
                <a:gs pos="100000">
                  <a:srgbClr val="FCFCFC"/>
                </a:gs>
                <a:gs pos="0">
                  <a:schemeClr val="bg1">
                    <a:lumMod val="89000"/>
                  </a:schemeClr>
                </a:gs>
                <a:gs pos="84000">
                  <a:schemeClr val="bg1"/>
                </a:gs>
              </a:gsLst>
              <a:lin ang="0" scaled="1"/>
              <a:tileRect/>
            </a:gradFill>
            <a:effectLst>
              <a:outerShdw blurRad="266700" dist="165100" dir="17400000" sx="95000" sy="95000" algn="bl" rotWithShape="0">
                <a:prstClr val="black">
                  <a:alpha val="40000"/>
                </a:prstClr>
              </a:outerShdw>
            </a:effectLst>
          </p:grpSpPr>
          <p:sp>
            <p:nvSpPr>
              <p:cNvPr id="3" name="직사각형 2"/>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5646421" y="731520"/>
                <a:ext cx="2640330" cy="264032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3" name="직사각형 112"/>
            <p:cNvSpPr/>
            <p:nvPr/>
          </p:nvSpPr>
          <p:spPr>
            <a:xfrm>
              <a:off x="802054" y="3870173"/>
              <a:ext cx="2039659" cy="1908215"/>
            </a:xfrm>
            <a:prstGeom prst="rect">
              <a:avLst/>
            </a:prstGeom>
          </p:spPr>
          <p:txBody>
            <a:bodyPr wrap="square">
              <a:spAutoFit/>
            </a:bodyPr>
            <a:lstStyle/>
            <a:p>
              <a:pPr algn="ctr"/>
              <a:r>
                <a:rPr lang="en-US" altLang="ko-KR" sz="2000" i="1" dirty="0" smtClean="0">
                  <a:solidFill>
                    <a:schemeClr val="bg1">
                      <a:lumMod val="50000"/>
                    </a:schemeClr>
                  </a:solidFill>
                </a:rPr>
                <a:t>Batik</a:t>
              </a:r>
            </a:p>
            <a:p>
              <a:pPr algn="ctr"/>
              <a:r>
                <a:rPr lang="en-US" altLang="ko-KR" sz="2000" b="1" i="1" dirty="0" smtClean="0">
                  <a:solidFill>
                    <a:schemeClr val="bg1">
                      <a:lumMod val="50000"/>
                    </a:schemeClr>
                  </a:solidFill>
                </a:rPr>
                <a:t>CEPLOK</a:t>
              </a:r>
            </a:p>
            <a:p>
              <a:pPr algn="ctr"/>
              <a:endParaRPr lang="en-US" altLang="ko-KR" b="1" i="1" dirty="0" smtClean="0">
                <a:solidFill>
                  <a:schemeClr val="bg1">
                    <a:lumMod val="50000"/>
                  </a:schemeClr>
                </a:solidFill>
              </a:endParaRPr>
            </a:p>
            <a:p>
              <a:pPr algn="ctr">
                <a:lnSpc>
                  <a:spcPct val="150000"/>
                </a:lnSpc>
              </a:pPr>
              <a:r>
                <a:rPr lang="en-US" altLang="ko-KR" sz="1000" dirty="0" smtClean="0">
                  <a:solidFill>
                    <a:schemeClr val="bg1">
                      <a:lumMod val="50000"/>
                    </a:schemeClr>
                  </a:solidFill>
                </a:rPr>
                <a:t>Repetition of geometrical motif shapes (</a:t>
              </a:r>
              <a:r>
                <a:rPr lang="en-US" altLang="ko-KR" sz="1000" dirty="0" err="1" smtClean="0">
                  <a:solidFill>
                    <a:schemeClr val="bg1">
                      <a:lumMod val="50000"/>
                    </a:schemeClr>
                  </a:solidFill>
                </a:rPr>
                <a:t>eg</a:t>
              </a:r>
              <a:r>
                <a:rPr lang="en-US" altLang="ko-KR" sz="1000" dirty="0" smtClean="0">
                  <a:solidFill>
                    <a:schemeClr val="bg1">
                      <a:lumMod val="50000"/>
                    </a:schemeClr>
                  </a:solidFill>
                </a:rPr>
                <a:t>. Rectangle, square, oval, stars)</a:t>
              </a:r>
              <a:endParaRPr lang="ko-KR" altLang="en-US" sz="1000" dirty="0">
                <a:solidFill>
                  <a:schemeClr val="bg1">
                    <a:lumMod val="50000"/>
                  </a:schemeClr>
                </a:solidFill>
              </a:endParaRPr>
            </a:p>
          </p:txBody>
        </p:sp>
      </p:grpSp>
      <p:grpSp>
        <p:nvGrpSpPr>
          <p:cNvPr id="60" name="그룹 82"/>
          <p:cNvGrpSpPr/>
          <p:nvPr/>
        </p:nvGrpSpPr>
        <p:grpSpPr>
          <a:xfrm>
            <a:off x="483067" y="1247118"/>
            <a:ext cx="1822677" cy="4717077"/>
            <a:chOff x="5646420" y="731520"/>
            <a:chExt cx="2640330" cy="5554980"/>
          </a:xfrm>
          <a:solidFill>
            <a:schemeClr val="bg1">
              <a:lumMod val="75000"/>
            </a:schemeClr>
          </a:solidFill>
          <a:effectLst>
            <a:outerShdw blurRad="177800" dist="177800" dir="13500000" sx="98000" sy="98000" algn="br" rotWithShape="0">
              <a:prstClr val="black">
                <a:alpha val="40000"/>
              </a:prstClr>
            </a:outerShdw>
          </a:effectLst>
        </p:grpSpPr>
        <p:sp>
          <p:nvSpPr>
            <p:cNvPr id="65" name="직사각형 83"/>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각 삼각형 84"/>
            <p:cNvSpPr/>
            <p:nvPr/>
          </p:nvSpPr>
          <p:spPr>
            <a:xfrm>
              <a:off x="5646420" y="731520"/>
              <a:ext cx="2640330" cy="264033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Group 14"/>
          <p:cNvGrpSpPr/>
          <p:nvPr/>
        </p:nvGrpSpPr>
        <p:grpSpPr>
          <a:xfrm>
            <a:off x="483067" y="1247118"/>
            <a:ext cx="1822678" cy="4717077"/>
            <a:chOff x="470822" y="1247118"/>
            <a:chExt cx="1834923" cy="4717077"/>
          </a:xfrm>
        </p:grpSpPr>
        <p:pic>
          <p:nvPicPr>
            <p:cNvPr id="1034" name="Picture 10" descr="batik_paran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22" y="1253717"/>
              <a:ext cx="1834922" cy="223259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1" name="그룹 4"/>
            <p:cNvGrpSpPr/>
            <p:nvPr/>
          </p:nvGrpSpPr>
          <p:grpSpPr>
            <a:xfrm>
              <a:off x="476944" y="1247118"/>
              <a:ext cx="1828801" cy="4717077"/>
              <a:chOff x="5646420" y="731520"/>
              <a:chExt cx="2640331" cy="5554980"/>
            </a:xfrm>
            <a:gradFill flip="none" rotWithShape="1">
              <a:gsLst>
                <a:gs pos="100000">
                  <a:srgbClr val="FCFCFC"/>
                </a:gs>
                <a:gs pos="0">
                  <a:schemeClr val="bg1">
                    <a:lumMod val="89000"/>
                  </a:schemeClr>
                </a:gs>
                <a:gs pos="84000">
                  <a:schemeClr val="bg1"/>
                </a:gs>
              </a:gsLst>
              <a:lin ang="0" scaled="1"/>
              <a:tileRect/>
            </a:gradFill>
            <a:effectLst>
              <a:outerShdw blurRad="266700" dist="165100" dir="17400000" sx="95000" sy="95000" algn="bl" rotWithShape="0">
                <a:prstClr val="black">
                  <a:alpha val="40000"/>
                </a:prstClr>
              </a:outerShdw>
            </a:effectLst>
          </p:grpSpPr>
          <p:sp>
            <p:nvSpPr>
              <p:cNvPr id="63" name="직사각형 2"/>
              <p:cNvSpPr/>
              <p:nvPr/>
            </p:nvSpPr>
            <p:spPr>
              <a:xfrm>
                <a:off x="5646420" y="3371850"/>
                <a:ext cx="2640330" cy="2914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각 삼각형 3"/>
              <p:cNvSpPr/>
              <p:nvPr/>
            </p:nvSpPr>
            <p:spPr>
              <a:xfrm>
                <a:off x="5646421" y="731520"/>
                <a:ext cx="2640330" cy="264032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8" name="직사각형 112"/>
          <p:cNvSpPr/>
          <p:nvPr/>
        </p:nvSpPr>
        <p:spPr>
          <a:xfrm>
            <a:off x="562279" y="4107481"/>
            <a:ext cx="1658130" cy="1446550"/>
          </a:xfrm>
          <a:prstGeom prst="rect">
            <a:avLst/>
          </a:prstGeom>
        </p:spPr>
        <p:txBody>
          <a:bodyPr wrap="square">
            <a:spAutoFit/>
          </a:bodyPr>
          <a:lstStyle/>
          <a:p>
            <a:pPr algn="ctr"/>
            <a:r>
              <a:rPr lang="en-US" altLang="ko-KR" sz="2000" i="1" dirty="0" smtClean="0">
                <a:solidFill>
                  <a:schemeClr val="bg1">
                    <a:lumMod val="50000"/>
                  </a:schemeClr>
                </a:solidFill>
              </a:rPr>
              <a:t>Batik</a:t>
            </a:r>
          </a:p>
          <a:p>
            <a:pPr algn="ctr"/>
            <a:r>
              <a:rPr lang="en-US" altLang="ko-KR" sz="2000" b="1" i="1" dirty="0" smtClean="0">
                <a:solidFill>
                  <a:schemeClr val="bg1">
                    <a:lumMod val="50000"/>
                  </a:schemeClr>
                </a:solidFill>
              </a:rPr>
              <a:t>PARANG</a:t>
            </a:r>
          </a:p>
          <a:p>
            <a:pPr algn="ctr"/>
            <a:endParaRPr lang="en-US" altLang="ko-KR" b="1" i="1" dirty="0" smtClean="0">
              <a:solidFill>
                <a:schemeClr val="bg1">
                  <a:lumMod val="50000"/>
                </a:schemeClr>
              </a:solidFill>
            </a:endParaRPr>
          </a:p>
          <a:p>
            <a:pPr algn="ctr">
              <a:lnSpc>
                <a:spcPct val="150000"/>
              </a:lnSpc>
            </a:pPr>
            <a:r>
              <a:rPr lang="en-US" altLang="ko-KR" sz="1000" dirty="0" err="1" smtClean="0">
                <a:solidFill>
                  <a:schemeClr val="bg1">
                    <a:lumMod val="50000"/>
                  </a:schemeClr>
                </a:solidFill>
              </a:rPr>
              <a:t>Parang</a:t>
            </a:r>
            <a:r>
              <a:rPr lang="en-US" altLang="ko-KR" sz="1000" dirty="0">
                <a:solidFill>
                  <a:schemeClr val="bg1">
                    <a:lumMod val="50000"/>
                  </a:schemeClr>
                </a:solidFill>
              </a:rPr>
              <a:t> </a:t>
            </a:r>
            <a:r>
              <a:rPr lang="en-US" altLang="ko-KR" sz="1000" dirty="0" smtClean="0">
                <a:solidFill>
                  <a:schemeClr val="bg1">
                    <a:lumMod val="50000"/>
                  </a:schemeClr>
                </a:solidFill>
              </a:rPr>
              <a:t>(traditional blade) motifs</a:t>
            </a:r>
            <a:endParaRPr lang="ko-KR" altLang="en-US" sz="1000" dirty="0">
              <a:solidFill>
                <a:schemeClr val="bg1">
                  <a:lumMod val="50000"/>
                </a:schemeClr>
              </a:solidFill>
            </a:endParaRPr>
          </a:p>
        </p:txBody>
      </p:sp>
      <p:sp>
        <p:nvSpPr>
          <p:cNvPr id="74" name="직사각형 77"/>
          <p:cNvSpPr/>
          <p:nvPr/>
        </p:nvSpPr>
        <p:spPr>
          <a:xfrm>
            <a:off x="383811" y="165783"/>
            <a:ext cx="4341217" cy="461665"/>
          </a:xfrm>
          <a:prstGeom prst="rect">
            <a:avLst/>
          </a:prstGeom>
        </p:spPr>
        <p:txBody>
          <a:bodyPr wrap="square">
            <a:spAutoFit/>
          </a:bodyPr>
          <a:lstStyle/>
          <a:p>
            <a:r>
              <a:rPr lang="en-US" altLang="ko-KR" sz="2400" b="1" i="1" dirty="0" smtClean="0">
                <a:solidFill>
                  <a:schemeClr val="bg1">
                    <a:lumMod val="50000"/>
                  </a:schemeClr>
                </a:solidFill>
              </a:rPr>
              <a:t>5 BATIK CLASSES</a:t>
            </a:r>
          </a:p>
        </p:txBody>
      </p:sp>
      <p:sp>
        <p:nvSpPr>
          <p:cNvPr id="52" name="자유형 2"/>
          <p:cNvSpPr/>
          <p:nvPr/>
        </p:nvSpPr>
        <p:spPr>
          <a:xfrm>
            <a:off x="461136" y="557750"/>
            <a:ext cx="2917790" cy="165061"/>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325373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8" name="직사각형 97"/>
          <p:cNvSpPr/>
          <p:nvPr/>
        </p:nvSpPr>
        <p:spPr>
          <a:xfrm>
            <a:off x="1901126" y="4582285"/>
            <a:ext cx="2660141" cy="414024"/>
          </a:xfrm>
          <a:prstGeom prst="rect">
            <a:avLst/>
          </a:prstGeom>
        </p:spPr>
        <p:txBody>
          <a:bodyPr wrap="square">
            <a:spAutoFit/>
          </a:bodyPr>
          <a:lstStyle/>
          <a:p>
            <a:pPr algn="ctr">
              <a:lnSpc>
                <a:spcPct val="150000"/>
              </a:lnSpc>
            </a:pPr>
            <a:r>
              <a:rPr lang="en-US" altLang="ko-KR" sz="1600" b="1" dirty="0" smtClean="0">
                <a:solidFill>
                  <a:srgbClr val="FF7C80"/>
                </a:solidFill>
              </a:rPr>
              <a:t>PIX2PIX using CGAN</a:t>
            </a:r>
            <a:endParaRPr lang="en-US" altLang="ko-KR" sz="1600" b="1" dirty="0">
              <a:solidFill>
                <a:srgbClr val="FF7C80"/>
              </a:solidFill>
            </a:endParaRPr>
          </a:p>
        </p:txBody>
      </p:sp>
      <p:sp>
        <p:nvSpPr>
          <p:cNvPr id="99" name="직사각형 98"/>
          <p:cNvSpPr/>
          <p:nvPr/>
        </p:nvSpPr>
        <p:spPr>
          <a:xfrm>
            <a:off x="7346768" y="4582285"/>
            <a:ext cx="3577046" cy="1200329"/>
          </a:xfrm>
          <a:prstGeom prst="rect">
            <a:avLst/>
          </a:prstGeom>
        </p:spPr>
        <p:txBody>
          <a:bodyPr wrap="square">
            <a:spAutoFit/>
          </a:bodyPr>
          <a:lstStyle/>
          <a:p>
            <a:pPr algn="ctr">
              <a:lnSpc>
                <a:spcPct val="150000"/>
              </a:lnSpc>
            </a:pPr>
            <a:r>
              <a:rPr lang="en-US" altLang="ko-KR" sz="1600" b="1" dirty="0" smtClean="0">
                <a:solidFill>
                  <a:srgbClr val="FF7C80"/>
                </a:solidFill>
              </a:rPr>
              <a:t>BATIK CLASSIFICATION USING </a:t>
            </a:r>
            <a:r>
              <a:rPr lang="en-US" altLang="ko-KR" sz="1600" b="1" dirty="0">
                <a:solidFill>
                  <a:srgbClr val="FF7C80"/>
                </a:solidFill>
              </a:rPr>
              <a:t>TRANSFER LEARNING WITH VGG16 </a:t>
            </a:r>
            <a:r>
              <a:rPr lang="en-US" altLang="ko-KR" sz="1600" b="1" dirty="0" smtClean="0">
                <a:solidFill>
                  <a:srgbClr val="FF7C80"/>
                </a:solidFill>
              </a:rPr>
              <a:t>CNN</a:t>
            </a:r>
            <a:endParaRPr lang="en-US" altLang="ko-KR" sz="1600" b="1" dirty="0">
              <a:solidFill>
                <a:srgbClr val="FF7C80"/>
              </a:solidFill>
            </a:endParaRPr>
          </a:p>
        </p:txBody>
      </p:sp>
      <p:sp>
        <p:nvSpPr>
          <p:cNvPr id="17" name="직사각형 77"/>
          <p:cNvSpPr/>
          <p:nvPr/>
        </p:nvSpPr>
        <p:spPr>
          <a:xfrm>
            <a:off x="383811" y="165783"/>
            <a:ext cx="4341217" cy="461665"/>
          </a:xfrm>
          <a:prstGeom prst="rect">
            <a:avLst/>
          </a:prstGeom>
        </p:spPr>
        <p:txBody>
          <a:bodyPr wrap="square">
            <a:spAutoFit/>
          </a:bodyPr>
          <a:lstStyle/>
          <a:p>
            <a:r>
              <a:rPr lang="en-US" altLang="ko-KR" sz="2400" b="1" i="1" dirty="0" smtClean="0">
                <a:solidFill>
                  <a:schemeClr val="bg1">
                    <a:lumMod val="50000"/>
                  </a:schemeClr>
                </a:solidFill>
              </a:rPr>
              <a:t>Related Works</a:t>
            </a:r>
          </a:p>
        </p:txBody>
      </p:sp>
      <p:pic>
        <p:nvPicPr>
          <p:cNvPr id="3" name="Picture 2"/>
          <p:cNvPicPr>
            <a:picLocks noChangeAspect="1"/>
          </p:cNvPicPr>
          <p:nvPr/>
        </p:nvPicPr>
        <p:blipFill>
          <a:blip r:embed="rId2"/>
          <a:stretch>
            <a:fillRect/>
          </a:stretch>
        </p:blipFill>
        <p:spPr>
          <a:xfrm>
            <a:off x="7230291" y="1505710"/>
            <a:ext cx="3810000" cy="3076575"/>
          </a:xfrm>
          <a:prstGeom prst="rect">
            <a:avLst/>
          </a:prstGeom>
        </p:spPr>
      </p:pic>
      <p:pic>
        <p:nvPicPr>
          <p:cNvPr id="4" name="Picture 3"/>
          <p:cNvPicPr>
            <a:picLocks noChangeAspect="1"/>
          </p:cNvPicPr>
          <p:nvPr/>
        </p:nvPicPr>
        <p:blipFill>
          <a:blip r:embed="rId3"/>
          <a:stretch>
            <a:fillRect/>
          </a:stretch>
        </p:blipFill>
        <p:spPr>
          <a:xfrm>
            <a:off x="695273" y="2204164"/>
            <a:ext cx="5200506" cy="2378121"/>
          </a:xfrm>
          <a:prstGeom prst="rect">
            <a:avLst/>
          </a:prstGeom>
        </p:spPr>
      </p:pic>
      <p:sp>
        <p:nvSpPr>
          <p:cNvPr id="5" name="Plus 4"/>
          <p:cNvSpPr/>
          <p:nvPr/>
        </p:nvSpPr>
        <p:spPr>
          <a:xfrm>
            <a:off x="6175503" y="2821576"/>
            <a:ext cx="775063" cy="792480"/>
          </a:xfrm>
          <a:prstGeom prst="mathPlus">
            <a:avLst/>
          </a:prstGeom>
          <a:solidFill>
            <a:srgbClr val="FF7C80">
              <a:alpha val="50000"/>
            </a:srgbClr>
          </a:solidFill>
          <a:ln>
            <a:noFill/>
          </a:ln>
          <a:effectLst>
            <a:outerShdw blurRad="50800" dist="38100" dir="13500000" algn="b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자유형 2"/>
          <p:cNvSpPr/>
          <p:nvPr/>
        </p:nvSpPr>
        <p:spPr>
          <a:xfrm>
            <a:off x="461136" y="557750"/>
            <a:ext cx="2447527" cy="138936"/>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96997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직사각형 15"/>
          <p:cNvSpPr/>
          <p:nvPr/>
        </p:nvSpPr>
        <p:spPr>
          <a:xfrm>
            <a:off x="-60106" y="724004"/>
            <a:ext cx="3960733" cy="494494"/>
          </a:xfrm>
          <a:prstGeom prst="rect">
            <a:avLst/>
          </a:prstGeom>
        </p:spPr>
        <p:txBody>
          <a:bodyPr wrap="square">
            <a:spAutoFit/>
          </a:bodyPr>
          <a:lstStyle/>
          <a:p>
            <a:pPr algn="ctr">
              <a:lnSpc>
                <a:spcPct val="150000"/>
              </a:lnSpc>
            </a:pPr>
            <a:r>
              <a:rPr lang="en-US" altLang="ko-KR" sz="2000" b="1" dirty="0" smtClean="0">
                <a:solidFill>
                  <a:srgbClr val="FF7C80"/>
                </a:solidFill>
              </a:rPr>
              <a:t>Batik Classification</a:t>
            </a:r>
            <a:endParaRPr lang="en-US" altLang="ko-KR" sz="2000" b="1" dirty="0">
              <a:solidFill>
                <a:srgbClr val="FF7C80"/>
              </a:solidFill>
            </a:endParaRPr>
          </a:p>
        </p:txBody>
      </p:sp>
      <p:sp>
        <p:nvSpPr>
          <p:cNvPr id="18" name="직사각형 17"/>
          <p:cNvSpPr/>
          <p:nvPr/>
        </p:nvSpPr>
        <p:spPr>
          <a:xfrm>
            <a:off x="5360146" y="4220316"/>
            <a:ext cx="4500147" cy="1569660"/>
          </a:xfrm>
          <a:prstGeom prst="rect">
            <a:avLst/>
          </a:prstGeom>
        </p:spPr>
        <p:txBody>
          <a:bodyPr wrap="square">
            <a:spAutoFit/>
          </a:bodyPr>
          <a:lstStyle/>
          <a:p>
            <a:pPr algn="ctr">
              <a:lnSpc>
                <a:spcPct val="150000"/>
              </a:lnSpc>
            </a:pPr>
            <a:r>
              <a:rPr lang="en-US" altLang="ko-KR" sz="1600" b="1" dirty="0" smtClean="0">
                <a:solidFill>
                  <a:srgbClr val="FFC000"/>
                </a:solidFill>
              </a:rPr>
              <a:t>Homogeneous quality of data</a:t>
            </a:r>
          </a:p>
          <a:p>
            <a:pPr algn="ctr">
              <a:lnSpc>
                <a:spcPct val="150000"/>
              </a:lnSpc>
            </a:pPr>
            <a:r>
              <a:rPr lang="en-US" altLang="ko-KR" sz="1200" dirty="0" smtClean="0">
                <a:solidFill>
                  <a:prstClr val="white">
                    <a:lumMod val="50000"/>
                  </a:prstClr>
                </a:solidFill>
              </a:rPr>
              <a:t>Due to the various sources of data, the quality of the data are also various. Removing low quality data and preprocessing high quality ones may produce homogeneous data and improve classifier training process.</a:t>
            </a:r>
            <a:r>
              <a:rPr lang="ko-KR" altLang="en-US" sz="900" dirty="0" smtClean="0">
                <a:solidFill>
                  <a:prstClr val="white">
                    <a:lumMod val="50000"/>
                  </a:prstClr>
                </a:solidFill>
              </a:rPr>
              <a:t> </a:t>
            </a:r>
            <a:endParaRPr lang="ko-KR" altLang="en-US" sz="900" dirty="0">
              <a:solidFill>
                <a:prstClr val="white">
                  <a:lumMod val="50000"/>
                </a:prstClr>
              </a:solidFill>
            </a:endParaRPr>
          </a:p>
        </p:txBody>
      </p:sp>
      <p:sp>
        <p:nvSpPr>
          <p:cNvPr id="21" name="직사각형 77"/>
          <p:cNvSpPr/>
          <p:nvPr/>
        </p:nvSpPr>
        <p:spPr>
          <a:xfrm>
            <a:off x="383811" y="165783"/>
            <a:ext cx="6095366" cy="461665"/>
          </a:xfrm>
          <a:prstGeom prst="rect">
            <a:avLst/>
          </a:prstGeom>
        </p:spPr>
        <p:txBody>
          <a:bodyPr wrap="square">
            <a:spAutoFit/>
          </a:bodyPr>
          <a:lstStyle/>
          <a:p>
            <a:r>
              <a:rPr lang="en-US" altLang="ko-KR" sz="2400" b="1" i="1" dirty="0" smtClean="0">
                <a:solidFill>
                  <a:schemeClr val="bg1">
                    <a:lumMod val="50000"/>
                  </a:schemeClr>
                </a:solidFill>
              </a:rPr>
              <a:t>Problem of Related Works &amp; Solution</a:t>
            </a:r>
          </a:p>
        </p:txBody>
      </p:sp>
      <p:sp>
        <p:nvSpPr>
          <p:cNvPr id="27" name="자유형 2"/>
          <p:cNvSpPr/>
          <p:nvPr/>
        </p:nvSpPr>
        <p:spPr>
          <a:xfrm>
            <a:off x="461135" y="557750"/>
            <a:ext cx="5774202" cy="166254"/>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17"/>
          <p:cNvSpPr/>
          <p:nvPr/>
        </p:nvSpPr>
        <p:spPr>
          <a:xfrm>
            <a:off x="1650553" y="2056237"/>
            <a:ext cx="4500147" cy="1661993"/>
          </a:xfrm>
          <a:prstGeom prst="rect">
            <a:avLst/>
          </a:prstGeom>
        </p:spPr>
        <p:txBody>
          <a:bodyPr wrap="square">
            <a:spAutoFit/>
          </a:bodyPr>
          <a:lstStyle/>
          <a:p>
            <a:pPr algn="ctr">
              <a:lnSpc>
                <a:spcPct val="150000"/>
              </a:lnSpc>
            </a:pPr>
            <a:r>
              <a:rPr lang="en-US" altLang="ko-KR" sz="1600" b="1" dirty="0" smtClean="0">
                <a:solidFill>
                  <a:srgbClr val="FFC000"/>
                </a:solidFill>
              </a:rPr>
              <a:t>Clearly distinguished samples between classes</a:t>
            </a:r>
          </a:p>
          <a:p>
            <a:pPr algn="ctr">
              <a:lnSpc>
                <a:spcPct val="150000"/>
              </a:lnSpc>
            </a:pPr>
            <a:r>
              <a:rPr lang="en-US" altLang="ko-KR" sz="1200" dirty="0" smtClean="0">
                <a:solidFill>
                  <a:prstClr val="white">
                    <a:lumMod val="50000"/>
                  </a:prstClr>
                </a:solidFill>
              </a:rPr>
              <a:t> For example, </a:t>
            </a:r>
            <a:r>
              <a:rPr lang="en-US" altLang="ko-KR" sz="1200" dirty="0" err="1" smtClean="0">
                <a:solidFill>
                  <a:prstClr val="white">
                    <a:lumMod val="50000"/>
                  </a:prstClr>
                </a:solidFill>
              </a:rPr>
              <a:t>Parang</a:t>
            </a:r>
            <a:r>
              <a:rPr lang="en-US" altLang="ko-KR" sz="1200" dirty="0" smtClean="0">
                <a:solidFill>
                  <a:prstClr val="white">
                    <a:lumMod val="50000"/>
                  </a:prstClr>
                </a:solidFill>
              </a:rPr>
              <a:t> and </a:t>
            </a:r>
            <a:r>
              <a:rPr lang="en-US" altLang="ko-KR" sz="1200" dirty="0" err="1" smtClean="0">
                <a:solidFill>
                  <a:prstClr val="white">
                    <a:lumMod val="50000"/>
                  </a:prstClr>
                </a:solidFill>
              </a:rPr>
              <a:t>Lereng</a:t>
            </a:r>
            <a:r>
              <a:rPr lang="en-US" altLang="ko-KR" sz="1200" dirty="0" smtClean="0">
                <a:solidFill>
                  <a:prstClr val="white">
                    <a:lumMod val="50000"/>
                  </a:prstClr>
                </a:solidFill>
              </a:rPr>
              <a:t> motifs data often overlaps each other. This condition often confuses classifier during training and causes less accurate generalization.</a:t>
            </a:r>
            <a:r>
              <a:rPr lang="ko-KR" altLang="en-US" sz="900" dirty="0" smtClean="0">
                <a:solidFill>
                  <a:prstClr val="white">
                    <a:lumMod val="50000"/>
                  </a:prstClr>
                </a:solidFill>
              </a:rPr>
              <a:t> </a:t>
            </a:r>
            <a:endParaRPr lang="ko-KR" altLang="en-US" sz="900" dirty="0">
              <a:solidFill>
                <a:prstClr val="white">
                  <a:lumMod val="50000"/>
                </a:prstClr>
              </a:solidFill>
            </a:endParaRPr>
          </a:p>
        </p:txBody>
      </p:sp>
      <p:pic>
        <p:nvPicPr>
          <p:cNvPr id="31" name="Picture 10" descr="batik_para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4231" y="1781395"/>
            <a:ext cx="1633116" cy="166686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6" descr="batik_lere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0878" y="1781395"/>
            <a:ext cx="1630789" cy="16668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36920" y="3372722"/>
            <a:ext cx="1059393" cy="333617"/>
          </a:xfrm>
          <a:prstGeom prst="rect">
            <a:avLst/>
          </a:prstGeom>
        </p:spPr>
        <p:txBody>
          <a:bodyPr wrap="none">
            <a:spAutoFit/>
          </a:bodyPr>
          <a:lstStyle/>
          <a:p>
            <a:pPr algn="ctr">
              <a:lnSpc>
                <a:spcPct val="150000"/>
              </a:lnSpc>
            </a:pPr>
            <a:r>
              <a:rPr lang="en-US" altLang="ko-KR" sz="1200" dirty="0" smtClean="0">
                <a:solidFill>
                  <a:prstClr val="white">
                    <a:lumMod val="50000"/>
                  </a:prstClr>
                </a:solidFill>
              </a:rPr>
              <a:t>Batik </a:t>
            </a:r>
            <a:r>
              <a:rPr lang="en-US" altLang="ko-KR" sz="1200" dirty="0" err="1" smtClean="0">
                <a:solidFill>
                  <a:prstClr val="white">
                    <a:lumMod val="50000"/>
                  </a:prstClr>
                </a:solidFill>
              </a:rPr>
              <a:t>Parang</a:t>
            </a:r>
            <a:endParaRPr lang="ko-KR" altLang="en-US" sz="900" dirty="0">
              <a:solidFill>
                <a:prstClr val="white">
                  <a:lumMod val="50000"/>
                </a:prstClr>
              </a:solidFill>
            </a:endParaRPr>
          </a:p>
        </p:txBody>
      </p:sp>
      <p:sp>
        <p:nvSpPr>
          <p:cNvPr id="3" name="Rectangle 2"/>
          <p:cNvSpPr/>
          <p:nvPr/>
        </p:nvSpPr>
        <p:spPr>
          <a:xfrm>
            <a:off x="8860615" y="3372722"/>
            <a:ext cx="1051313" cy="333617"/>
          </a:xfrm>
          <a:prstGeom prst="rect">
            <a:avLst/>
          </a:prstGeom>
        </p:spPr>
        <p:txBody>
          <a:bodyPr wrap="none">
            <a:spAutoFit/>
          </a:bodyPr>
          <a:lstStyle/>
          <a:p>
            <a:pPr algn="ctr">
              <a:lnSpc>
                <a:spcPct val="150000"/>
              </a:lnSpc>
            </a:pPr>
            <a:r>
              <a:rPr lang="en-US" altLang="ko-KR" sz="1200" dirty="0" smtClean="0">
                <a:solidFill>
                  <a:prstClr val="white">
                    <a:lumMod val="50000"/>
                  </a:prstClr>
                </a:solidFill>
              </a:rPr>
              <a:t>Batik </a:t>
            </a:r>
            <a:r>
              <a:rPr lang="en-US" altLang="ko-KR" sz="1200" dirty="0" err="1" smtClean="0">
                <a:solidFill>
                  <a:prstClr val="white">
                    <a:lumMod val="50000"/>
                  </a:prstClr>
                </a:solidFill>
              </a:rPr>
              <a:t>Lereng</a:t>
            </a:r>
            <a:endParaRPr lang="ko-KR" altLang="en-US" sz="900" dirty="0">
              <a:solidFill>
                <a:prstClr val="white">
                  <a:lumMod val="50000"/>
                </a:prstClr>
              </a:solidFill>
            </a:endParaRPr>
          </a:p>
        </p:txBody>
      </p:sp>
    </p:spTree>
    <p:extLst>
      <p:ext uri="{BB962C8B-B14F-4D97-AF65-F5344CB8AC3E}">
        <p14:creationId xmlns:p14="http://schemas.microsoft.com/office/powerpoint/2010/main" val="1202609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5882319" y="557750"/>
            <a:ext cx="75364" cy="39052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77"/>
          <p:cNvSpPr/>
          <p:nvPr/>
        </p:nvSpPr>
        <p:spPr>
          <a:xfrm>
            <a:off x="383811" y="165783"/>
            <a:ext cx="4341217"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smtClean="0">
                <a:ln>
                  <a:noFill/>
                </a:ln>
                <a:solidFill>
                  <a:prstClr val="white">
                    <a:lumMod val="50000"/>
                  </a:prstClr>
                </a:solidFill>
                <a:effectLst/>
                <a:uLnTx/>
                <a:uFillTx/>
                <a:latin typeface="맑은 고딕" panose="020F0502020204030204"/>
                <a:ea typeface="맑은 고딕" panose="020B0503020000020004" pitchFamily="34" charset="-127"/>
                <a:cs typeface="+mn-cs"/>
              </a:rPr>
              <a:t>Project</a:t>
            </a:r>
          </a:p>
        </p:txBody>
      </p:sp>
      <p:sp>
        <p:nvSpPr>
          <p:cNvPr id="14" name="자유형 2"/>
          <p:cNvSpPr/>
          <p:nvPr/>
        </p:nvSpPr>
        <p:spPr>
          <a:xfrm>
            <a:off x="461136" y="557750"/>
            <a:ext cx="1716007" cy="147644"/>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Group 90"/>
          <p:cNvGrpSpPr/>
          <p:nvPr/>
        </p:nvGrpSpPr>
        <p:grpSpPr>
          <a:xfrm>
            <a:off x="840630" y="1411596"/>
            <a:ext cx="10316682" cy="3416761"/>
            <a:chOff x="840630" y="1411596"/>
            <a:chExt cx="10316682" cy="3416761"/>
          </a:xfrm>
        </p:grpSpPr>
        <p:sp>
          <p:nvSpPr>
            <p:cNvPr id="7" name="Rounded Rectangle 6"/>
            <p:cNvSpPr/>
            <p:nvPr/>
          </p:nvSpPr>
          <p:spPr>
            <a:xfrm>
              <a:off x="840630" y="2983715"/>
              <a:ext cx="1974038" cy="705399"/>
            </a:xfrm>
            <a:prstGeom prst="roundRect">
              <a:avLst/>
            </a:prstGeom>
            <a:solidFill>
              <a:srgbClr val="F78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smtClean="0">
                  <a:latin typeface="+mj-lt"/>
                </a:rPr>
                <a:t>Input Sketch</a:t>
              </a:r>
              <a:endParaRPr lang="en-US" sz="2400" b="1" dirty="0">
                <a:latin typeface="+mj-lt"/>
              </a:endParaRPr>
            </a:p>
          </p:txBody>
        </p:sp>
        <p:sp>
          <p:nvSpPr>
            <p:cNvPr id="12" name="Rounded Rectangle 11"/>
            <p:cNvSpPr/>
            <p:nvPr/>
          </p:nvSpPr>
          <p:spPr>
            <a:xfrm>
              <a:off x="3367066" y="2927108"/>
              <a:ext cx="2368632" cy="818614"/>
            </a:xfrm>
            <a:prstGeom prst="roundRect">
              <a:avLst/>
            </a:prstGeom>
            <a:solidFill>
              <a:srgbClr val="F78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2400" b="1" dirty="0" smtClean="0">
                  <a:latin typeface="+mj-lt"/>
                </a:rPr>
                <a:t>Recommend Batik Pattern</a:t>
              </a:r>
              <a:endParaRPr lang="en-US" sz="2400" b="1" dirty="0">
                <a:latin typeface="+mj-lt"/>
              </a:endParaRPr>
            </a:p>
          </p:txBody>
        </p:sp>
        <p:sp>
          <p:nvSpPr>
            <p:cNvPr id="17" name="Rounded Rectangle 16"/>
            <p:cNvSpPr/>
            <p:nvPr/>
          </p:nvSpPr>
          <p:spPr>
            <a:xfrm>
              <a:off x="6252244" y="2909690"/>
              <a:ext cx="2339053" cy="844740"/>
            </a:xfrm>
            <a:prstGeom prst="roundRect">
              <a:avLst/>
            </a:prstGeom>
            <a:solidFill>
              <a:srgbClr val="F78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2400" b="1" dirty="0" smtClean="0">
                  <a:latin typeface="+mj-lt"/>
                </a:rPr>
                <a:t>Classify Batik Type</a:t>
              </a:r>
              <a:endParaRPr lang="en-US" sz="2400" b="1" dirty="0">
                <a:latin typeface="+mj-lt"/>
              </a:endParaRPr>
            </a:p>
          </p:txBody>
        </p:sp>
        <p:sp>
          <p:nvSpPr>
            <p:cNvPr id="18" name="Rounded Rectangle 17"/>
            <p:cNvSpPr/>
            <p:nvPr/>
          </p:nvSpPr>
          <p:spPr>
            <a:xfrm>
              <a:off x="9115588" y="2983714"/>
              <a:ext cx="2041724" cy="705400"/>
            </a:xfrm>
            <a:prstGeom prst="roundRect">
              <a:avLst/>
            </a:prstGeom>
            <a:solidFill>
              <a:srgbClr val="F78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2400" b="1" dirty="0" smtClean="0">
                  <a:latin typeface="+mj-lt"/>
                </a:rPr>
                <a:t>Check Result</a:t>
              </a:r>
              <a:endParaRPr lang="en-US" sz="2400" b="1" dirty="0">
                <a:latin typeface="+mj-lt"/>
              </a:endParaRPr>
            </a:p>
          </p:txBody>
        </p:sp>
        <p:cxnSp>
          <p:nvCxnSpPr>
            <p:cNvPr id="11" name="Straight Arrow Connector 10"/>
            <p:cNvCxnSpPr>
              <a:endCxn id="12" idx="0"/>
            </p:cNvCxnSpPr>
            <p:nvPr/>
          </p:nvCxnSpPr>
          <p:spPr>
            <a:xfrm>
              <a:off x="4551382" y="2334926"/>
              <a:ext cx="0" cy="592182"/>
            </a:xfrm>
            <a:prstGeom prst="straightConnector1">
              <a:avLst/>
            </a:prstGeom>
            <a:ln w="28575">
              <a:prstDash val="dash"/>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25" idx="2"/>
              <a:endCxn id="17" idx="0"/>
            </p:cNvCxnSpPr>
            <p:nvPr/>
          </p:nvCxnSpPr>
          <p:spPr>
            <a:xfrm flipH="1">
              <a:off x="7421771" y="2334926"/>
              <a:ext cx="1" cy="574764"/>
            </a:xfrm>
            <a:prstGeom prst="straightConnector1">
              <a:avLst/>
            </a:prstGeom>
            <a:ln w="28575">
              <a:prstDash val="dash"/>
              <a:tailEnd type="triangle"/>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4033700" y="1798306"/>
              <a:ext cx="1064715" cy="400110"/>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latin typeface="+mj-lt"/>
                </a:rPr>
                <a:t>Pix2Pix</a:t>
              </a:r>
              <a:endParaRPr lang="en-US" sz="2000" b="1" dirty="0">
                <a:effectLst>
                  <a:outerShdw blurRad="38100" dist="38100" dir="2700000" algn="tl">
                    <a:srgbClr val="000000">
                      <a:alpha val="43137"/>
                    </a:srgbClr>
                  </a:outerShdw>
                </a:effectLst>
                <a:latin typeface="+mj-lt"/>
              </a:endParaRPr>
            </a:p>
          </p:txBody>
        </p:sp>
        <p:sp>
          <p:nvSpPr>
            <p:cNvPr id="25" name="Rectangle 24"/>
            <p:cNvSpPr/>
            <p:nvPr/>
          </p:nvSpPr>
          <p:spPr>
            <a:xfrm>
              <a:off x="5797623" y="1411596"/>
              <a:ext cx="3248297" cy="923330"/>
            </a:xfrm>
            <a:prstGeom prst="rect">
              <a:avLst/>
            </a:prstGeom>
          </p:spPr>
          <p:txBody>
            <a:bodyPr wrap="square">
              <a:spAutoFit/>
            </a:bodyPr>
            <a:lstStyle/>
            <a:p>
              <a:pPr latinLnBrk="0"/>
              <a:r>
                <a:rPr lang="en-US" b="1" dirty="0">
                  <a:solidFill>
                    <a:srgbClr val="000000"/>
                  </a:solidFill>
                  <a:effectLst>
                    <a:outerShdw blurRad="38100" dist="38100" dir="2700000" algn="tl">
                      <a:srgbClr val="000000">
                        <a:alpha val="43137"/>
                      </a:srgbClr>
                    </a:outerShdw>
                  </a:effectLst>
                  <a:latin typeface="+mj-lt"/>
                </a:rPr>
                <a:t>Batik Classification using Deep Convolutional</a:t>
              </a:r>
              <a:br>
                <a:rPr lang="en-US" b="1" dirty="0">
                  <a:solidFill>
                    <a:srgbClr val="000000"/>
                  </a:solidFill>
                  <a:effectLst>
                    <a:outerShdw blurRad="38100" dist="38100" dir="2700000" algn="tl">
                      <a:srgbClr val="000000">
                        <a:alpha val="43137"/>
                      </a:srgbClr>
                    </a:outerShdw>
                  </a:effectLst>
                  <a:latin typeface="+mj-lt"/>
                </a:rPr>
              </a:br>
              <a:r>
                <a:rPr lang="en-US" b="1" dirty="0">
                  <a:solidFill>
                    <a:srgbClr val="000000"/>
                  </a:solidFill>
                  <a:effectLst>
                    <a:outerShdw blurRad="38100" dist="38100" dir="2700000" algn="tl">
                      <a:srgbClr val="000000">
                        <a:alpha val="43137"/>
                      </a:srgbClr>
                    </a:outerShdw>
                  </a:effectLst>
                  <a:latin typeface="+mj-lt"/>
                </a:rPr>
                <a:t>Network Transfer Learning</a:t>
              </a:r>
              <a:r>
                <a:rPr lang="en-US" b="1" dirty="0">
                  <a:effectLst>
                    <a:outerShdw blurRad="38100" dist="38100" dir="2700000" algn="tl">
                      <a:srgbClr val="000000">
                        <a:alpha val="43137"/>
                      </a:srgbClr>
                    </a:outerShdw>
                  </a:effectLst>
                  <a:latin typeface="+mj-lt"/>
                </a:rPr>
                <a:t> </a:t>
              </a:r>
            </a:p>
          </p:txBody>
        </p:sp>
        <p:cxnSp>
          <p:nvCxnSpPr>
            <p:cNvPr id="34" name="Straight Arrow Connector 33"/>
            <p:cNvCxnSpPr>
              <a:stCxn id="7" idx="3"/>
              <a:endCxn id="12" idx="1"/>
            </p:cNvCxnSpPr>
            <p:nvPr/>
          </p:nvCxnSpPr>
          <p:spPr>
            <a:xfrm>
              <a:off x="2814668" y="3336415"/>
              <a:ext cx="55239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stCxn id="12" idx="3"/>
              <a:endCxn id="17" idx="1"/>
            </p:cNvCxnSpPr>
            <p:nvPr/>
          </p:nvCxnSpPr>
          <p:spPr>
            <a:xfrm flipV="1">
              <a:off x="5735698" y="3332060"/>
              <a:ext cx="516546" cy="435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p:cNvCxnSpPr>
              <a:stCxn id="17" idx="3"/>
              <a:endCxn id="18" idx="1"/>
            </p:cNvCxnSpPr>
            <p:nvPr/>
          </p:nvCxnSpPr>
          <p:spPr>
            <a:xfrm>
              <a:off x="8591297" y="3332060"/>
              <a:ext cx="524291" cy="4354"/>
            </a:xfrm>
            <a:prstGeom prst="straightConnector1">
              <a:avLst/>
            </a:prstGeom>
            <a:ln w="28575">
              <a:prstDash val="solid"/>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p:cNvCxnSpPr/>
            <p:nvPr/>
          </p:nvCxnSpPr>
          <p:spPr>
            <a:xfrm>
              <a:off x="3062083" y="3332060"/>
              <a:ext cx="8709" cy="848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0" name="TextBox 89"/>
            <p:cNvSpPr txBox="1"/>
            <p:nvPr/>
          </p:nvSpPr>
          <p:spPr>
            <a:xfrm>
              <a:off x="2036577" y="4120471"/>
              <a:ext cx="2051011" cy="707886"/>
            </a:xfrm>
            <a:prstGeom prst="rect">
              <a:avLst/>
            </a:prstGeom>
            <a:noFill/>
          </p:spPr>
          <p:txBody>
            <a:bodyPr wrap="none" rtlCol="0">
              <a:spAutoFit/>
            </a:bodyPr>
            <a:lstStyle/>
            <a:p>
              <a:pPr algn="ctr"/>
              <a:r>
                <a:rPr lang="en-US" sz="2000" b="1" smtClean="0">
                  <a:effectLst>
                    <a:outerShdw blurRad="38100" dist="38100" dir="2700000" algn="tl">
                      <a:srgbClr val="000000">
                        <a:alpha val="43137"/>
                      </a:srgbClr>
                    </a:outerShdw>
                  </a:effectLst>
                  <a:latin typeface="+mj-lt"/>
                </a:rPr>
                <a:t>Canny</a:t>
              </a:r>
            </a:p>
            <a:p>
              <a:pPr algn="ctr"/>
              <a:r>
                <a:rPr lang="en-US" sz="2000" b="1" smtClean="0">
                  <a:effectLst>
                    <a:outerShdw blurRad="38100" dist="38100" dir="2700000" algn="tl">
                      <a:srgbClr val="000000">
                        <a:alpha val="43137"/>
                      </a:srgbClr>
                    </a:outerShdw>
                  </a:effectLst>
                  <a:latin typeface="+mj-lt"/>
                </a:rPr>
                <a:t>Edge Detection</a:t>
              </a:r>
              <a:endParaRPr lang="en-US" sz="2000" b="1" dirty="0">
                <a:effectLst>
                  <a:outerShdw blurRad="38100" dist="38100" dir="2700000" algn="tl">
                    <a:srgbClr val="000000">
                      <a:alpha val="43137"/>
                    </a:srgbClr>
                  </a:outerShdw>
                </a:effectLst>
                <a:latin typeface="+mj-lt"/>
              </a:endParaRPr>
            </a:p>
          </p:txBody>
        </p:sp>
      </p:grpSp>
    </p:spTree>
    <p:extLst>
      <p:ext uri="{BB962C8B-B14F-4D97-AF65-F5344CB8AC3E}">
        <p14:creationId xmlns:p14="http://schemas.microsoft.com/office/powerpoint/2010/main" val="618650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5973466" y="399959"/>
            <a:ext cx="75364" cy="39052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77"/>
          <p:cNvSpPr/>
          <p:nvPr/>
        </p:nvSpPr>
        <p:spPr>
          <a:xfrm>
            <a:off x="383811" y="165783"/>
            <a:ext cx="4341217"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smtClean="0">
                <a:ln>
                  <a:noFill/>
                </a:ln>
                <a:solidFill>
                  <a:prstClr val="white">
                    <a:lumMod val="50000"/>
                  </a:prstClr>
                </a:solidFill>
                <a:effectLst/>
                <a:uLnTx/>
                <a:uFillTx/>
                <a:latin typeface="맑은 고딕" panose="020F0502020204030204"/>
                <a:ea typeface="맑은 고딕" panose="020B0503020000020004" pitchFamily="34" charset="-127"/>
                <a:cs typeface="+mn-cs"/>
              </a:rPr>
              <a:t>Project</a:t>
            </a:r>
          </a:p>
        </p:txBody>
      </p:sp>
      <p:sp>
        <p:nvSpPr>
          <p:cNvPr id="14" name="자유형 2"/>
          <p:cNvSpPr/>
          <p:nvPr/>
        </p:nvSpPr>
        <p:spPr>
          <a:xfrm>
            <a:off x="461136" y="557750"/>
            <a:ext cx="1716007" cy="147644"/>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Picture 8"/>
          <p:cNvPicPr>
            <a:picLocks noChangeAspect="1"/>
          </p:cNvPicPr>
          <p:nvPr/>
        </p:nvPicPr>
        <p:blipFill>
          <a:blip r:embed="rId2"/>
          <a:stretch>
            <a:fillRect/>
          </a:stretch>
        </p:blipFill>
        <p:spPr>
          <a:xfrm>
            <a:off x="4886174" y="635692"/>
            <a:ext cx="5807620" cy="2359530"/>
          </a:xfrm>
          <a:prstGeom prst="rect">
            <a:avLst/>
          </a:prstGeom>
        </p:spPr>
      </p:pic>
      <p:sp>
        <p:nvSpPr>
          <p:cNvPr id="10" name="Rectangle 9"/>
          <p:cNvSpPr/>
          <p:nvPr/>
        </p:nvSpPr>
        <p:spPr>
          <a:xfrm>
            <a:off x="190975" y="6411548"/>
            <a:ext cx="5782491" cy="253916"/>
          </a:xfrm>
          <a:prstGeom prst="rect">
            <a:avLst/>
          </a:prstGeom>
        </p:spPr>
        <p:txBody>
          <a:bodyPr wrap="square">
            <a:spAutoFit/>
          </a:bodyPr>
          <a:lstStyle/>
          <a:p>
            <a:r>
              <a:rPr lang="en-US" sz="1050" dirty="0" smtClean="0"/>
              <a:t>Source: </a:t>
            </a:r>
            <a:r>
              <a:rPr lang="en-US" sz="1050" dirty="0" smtClean="0">
                <a:hlinkClick r:id="rId3"/>
              </a:rPr>
              <a:t>https</a:t>
            </a:r>
            <a:r>
              <a:rPr lang="en-US" sz="1050" dirty="0">
                <a:hlinkClick r:id="rId3"/>
              </a:rPr>
              <a:t>://</a:t>
            </a:r>
            <a:r>
              <a:rPr lang="en-US" sz="1050" dirty="0" smtClean="0">
                <a:hlinkClick r:id="rId3"/>
              </a:rPr>
              <a:t>drive.google.com/file/d/1uFnhO8WXdnyTBxGFy1qlqWU4iPmEF0kH/view</a:t>
            </a:r>
            <a:r>
              <a:rPr lang="en-US" sz="1050" dirty="0" smtClean="0"/>
              <a:t> </a:t>
            </a:r>
            <a:endParaRPr lang="en-US" sz="1050" dirty="0"/>
          </a:p>
        </p:txBody>
      </p:sp>
      <p:pic>
        <p:nvPicPr>
          <p:cNvPr id="5" name="Picture 4"/>
          <p:cNvPicPr>
            <a:picLocks noChangeAspect="1"/>
          </p:cNvPicPr>
          <p:nvPr/>
        </p:nvPicPr>
        <p:blipFill>
          <a:blip r:embed="rId4"/>
          <a:stretch>
            <a:fillRect/>
          </a:stretch>
        </p:blipFill>
        <p:spPr>
          <a:xfrm>
            <a:off x="1093115" y="3239838"/>
            <a:ext cx="5600214" cy="983690"/>
          </a:xfrm>
          <a:prstGeom prst="rect">
            <a:avLst/>
          </a:prstGeom>
        </p:spPr>
      </p:pic>
      <p:pic>
        <p:nvPicPr>
          <p:cNvPr id="6" name="Picture 5"/>
          <p:cNvPicPr>
            <a:picLocks noChangeAspect="1"/>
          </p:cNvPicPr>
          <p:nvPr/>
        </p:nvPicPr>
        <p:blipFill>
          <a:blip r:embed="rId5"/>
          <a:stretch>
            <a:fillRect/>
          </a:stretch>
        </p:blipFill>
        <p:spPr>
          <a:xfrm>
            <a:off x="2471601" y="3236856"/>
            <a:ext cx="5648911" cy="1840766"/>
          </a:xfrm>
          <a:prstGeom prst="rect">
            <a:avLst/>
          </a:prstGeom>
        </p:spPr>
      </p:pic>
      <p:pic>
        <p:nvPicPr>
          <p:cNvPr id="7" name="Picture 6"/>
          <p:cNvPicPr>
            <a:picLocks noChangeAspect="1"/>
          </p:cNvPicPr>
          <p:nvPr/>
        </p:nvPicPr>
        <p:blipFill>
          <a:blip r:embed="rId6"/>
          <a:stretch>
            <a:fillRect/>
          </a:stretch>
        </p:blipFill>
        <p:spPr>
          <a:xfrm>
            <a:off x="5547229" y="3236856"/>
            <a:ext cx="5146565" cy="2920640"/>
          </a:xfrm>
          <a:prstGeom prst="rect">
            <a:avLst/>
          </a:prstGeom>
        </p:spPr>
      </p:pic>
      <p:sp>
        <p:nvSpPr>
          <p:cNvPr id="17" name="직사각형 15"/>
          <p:cNvSpPr/>
          <p:nvPr/>
        </p:nvSpPr>
        <p:spPr>
          <a:xfrm>
            <a:off x="-1047271" y="635692"/>
            <a:ext cx="3960733" cy="494494"/>
          </a:xfrm>
          <a:prstGeom prst="rect">
            <a:avLst/>
          </a:prstGeom>
        </p:spPr>
        <p:txBody>
          <a:bodyPr wrap="square">
            <a:spAutoFit/>
          </a:bodyPr>
          <a:lstStyle/>
          <a:p>
            <a:pPr algn="ctr">
              <a:lnSpc>
                <a:spcPct val="150000"/>
              </a:lnSpc>
            </a:pPr>
            <a:r>
              <a:rPr lang="en-US" altLang="ko-KR" sz="2000" b="1" dirty="0" smtClean="0">
                <a:solidFill>
                  <a:srgbClr val="FF7C80"/>
                </a:solidFill>
              </a:rPr>
              <a:t>Dataset</a:t>
            </a:r>
            <a:endParaRPr lang="en-US" altLang="ko-KR" sz="2000" b="1" dirty="0">
              <a:solidFill>
                <a:srgbClr val="FF7C80"/>
              </a:solidFill>
            </a:endParaRPr>
          </a:p>
        </p:txBody>
      </p:sp>
      <p:pic>
        <p:nvPicPr>
          <p:cNvPr id="1028" name="Picture 4" descr="Hasil gambar untuk universitas indones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0787" y="705394"/>
            <a:ext cx="1539236" cy="219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233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5973466" y="399959"/>
            <a:ext cx="75364" cy="39052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77"/>
          <p:cNvSpPr/>
          <p:nvPr/>
        </p:nvSpPr>
        <p:spPr>
          <a:xfrm>
            <a:off x="383811" y="165783"/>
            <a:ext cx="4341217"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smtClean="0">
                <a:ln>
                  <a:noFill/>
                </a:ln>
                <a:solidFill>
                  <a:prstClr val="white">
                    <a:lumMod val="50000"/>
                  </a:prstClr>
                </a:solidFill>
                <a:effectLst/>
                <a:uLnTx/>
                <a:uFillTx/>
                <a:latin typeface="맑은 고딕" panose="020F0502020204030204"/>
                <a:ea typeface="맑은 고딕" panose="020B0503020000020004" pitchFamily="34" charset="-127"/>
                <a:cs typeface="+mn-cs"/>
              </a:rPr>
              <a:t>Project</a:t>
            </a:r>
          </a:p>
        </p:txBody>
      </p:sp>
      <p:sp>
        <p:nvSpPr>
          <p:cNvPr id="14" name="자유형 2"/>
          <p:cNvSpPr/>
          <p:nvPr/>
        </p:nvSpPr>
        <p:spPr>
          <a:xfrm>
            <a:off x="461136" y="557750"/>
            <a:ext cx="1716007" cy="147644"/>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15"/>
          <p:cNvSpPr/>
          <p:nvPr/>
        </p:nvSpPr>
        <p:spPr>
          <a:xfrm>
            <a:off x="-123447" y="639906"/>
            <a:ext cx="3960733" cy="494494"/>
          </a:xfrm>
          <a:prstGeom prst="rect">
            <a:avLst/>
          </a:prstGeom>
        </p:spPr>
        <p:txBody>
          <a:bodyPr wrap="square">
            <a:spAutoFit/>
          </a:bodyPr>
          <a:lstStyle/>
          <a:p>
            <a:pPr algn="ctr">
              <a:lnSpc>
                <a:spcPct val="150000"/>
              </a:lnSpc>
            </a:pPr>
            <a:r>
              <a:rPr lang="en-US" altLang="ko-KR" sz="2000" b="1" dirty="0" smtClean="0">
                <a:solidFill>
                  <a:srgbClr val="FF7C80"/>
                </a:solidFill>
              </a:rPr>
              <a:t>Canny Edge Detection</a:t>
            </a:r>
            <a:endParaRPr lang="en-US" altLang="ko-KR" sz="2000" b="1" dirty="0">
              <a:solidFill>
                <a:srgbClr val="FF7C8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48" y="1445072"/>
            <a:ext cx="4876800" cy="2438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48" y="4116977"/>
            <a:ext cx="4876800" cy="2438400"/>
          </a:xfrm>
          <a:prstGeom prst="rect">
            <a:avLst/>
          </a:prstGeom>
        </p:spPr>
      </p:pic>
      <p:sp>
        <p:nvSpPr>
          <p:cNvPr id="12" name="직사각형 17"/>
          <p:cNvSpPr/>
          <p:nvPr/>
        </p:nvSpPr>
        <p:spPr>
          <a:xfrm>
            <a:off x="6315948" y="3237141"/>
            <a:ext cx="4500147" cy="1292662"/>
          </a:xfrm>
          <a:prstGeom prst="rect">
            <a:avLst/>
          </a:prstGeom>
        </p:spPr>
        <p:txBody>
          <a:bodyPr wrap="square">
            <a:spAutoFit/>
          </a:bodyPr>
          <a:lstStyle/>
          <a:p>
            <a:pPr algn="ctr">
              <a:lnSpc>
                <a:spcPct val="150000"/>
              </a:lnSpc>
            </a:pPr>
            <a:r>
              <a:rPr lang="en-US" altLang="ko-KR" sz="1600" b="1" dirty="0" smtClean="0">
                <a:solidFill>
                  <a:srgbClr val="FFC000"/>
                </a:solidFill>
              </a:rPr>
              <a:t>Convert the existed data into edge</a:t>
            </a:r>
          </a:p>
          <a:p>
            <a:pPr algn="ctr">
              <a:lnSpc>
                <a:spcPct val="150000"/>
              </a:lnSpc>
            </a:pPr>
            <a:r>
              <a:rPr lang="en-US" altLang="ko-KR" sz="1200" dirty="0" smtClean="0">
                <a:solidFill>
                  <a:prstClr val="white">
                    <a:lumMod val="50000"/>
                  </a:prstClr>
                </a:solidFill>
              </a:rPr>
              <a:t> The existed image dataset is converted into edge by using Canny Edge Detection with 50 low threshold and 50 high threshold.</a:t>
            </a:r>
          </a:p>
        </p:txBody>
      </p:sp>
    </p:spTree>
    <p:extLst>
      <p:ext uri="{BB962C8B-B14F-4D97-AF65-F5344CB8AC3E}">
        <p14:creationId xmlns:p14="http://schemas.microsoft.com/office/powerpoint/2010/main" val="10881752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5973466" y="399959"/>
            <a:ext cx="75364" cy="39052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77"/>
          <p:cNvSpPr/>
          <p:nvPr/>
        </p:nvSpPr>
        <p:spPr>
          <a:xfrm>
            <a:off x="383811" y="165783"/>
            <a:ext cx="4341217"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smtClean="0">
                <a:ln>
                  <a:noFill/>
                </a:ln>
                <a:solidFill>
                  <a:prstClr val="white">
                    <a:lumMod val="50000"/>
                  </a:prstClr>
                </a:solidFill>
                <a:effectLst/>
                <a:uLnTx/>
                <a:uFillTx/>
                <a:latin typeface="맑은 고딕" panose="020F0502020204030204"/>
                <a:ea typeface="맑은 고딕" panose="020B0503020000020004" pitchFamily="34" charset="-127"/>
                <a:cs typeface="+mn-cs"/>
              </a:rPr>
              <a:t>Project</a:t>
            </a:r>
          </a:p>
        </p:txBody>
      </p:sp>
      <p:sp>
        <p:nvSpPr>
          <p:cNvPr id="14" name="자유형 2"/>
          <p:cNvSpPr/>
          <p:nvPr/>
        </p:nvSpPr>
        <p:spPr>
          <a:xfrm>
            <a:off x="461136" y="557750"/>
            <a:ext cx="1716007" cy="147644"/>
          </a:xfrm>
          <a:custGeom>
            <a:avLst/>
            <a:gdLst>
              <a:gd name="connsiteX0" fmla="*/ 33250 w 4505498"/>
              <a:gd name="connsiteY0" fmla="*/ 99753 h 166254"/>
              <a:gd name="connsiteX1" fmla="*/ 4505498 w 4505498"/>
              <a:gd name="connsiteY1" fmla="*/ 0 h 166254"/>
              <a:gd name="connsiteX2" fmla="*/ 0 w 4505498"/>
              <a:gd name="connsiteY2" fmla="*/ 166254 h 166254"/>
              <a:gd name="connsiteX3" fmla="*/ 4222865 w 4505498"/>
              <a:gd name="connsiteY3" fmla="*/ 116378 h 166254"/>
            </a:gdLst>
            <a:ahLst/>
            <a:cxnLst>
              <a:cxn ang="0">
                <a:pos x="connsiteX0" y="connsiteY0"/>
              </a:cxn>
              <a:cxn ang="0">
                <a:pos x="connsiteX1" y="connsiteY1"/>
              </a:cxn>
              <a:cxn ang="0">
                <a:pos x="connsiteX2" y="connsiteY2"/>
              </a:cxn>
              <a:cxn ang="0">
                <a:pos x="connsiteX3" y="connsiteY3"/>
              </a:cxn>
            </a:cxnLst>
            <a:rect l="l" t="t" r="r" b="b"/>
            <a:pathLst>
              <a:path w="4505498" h="166254">
                <a:moveTo>
                  <a:pt x="33250" y="99753"/>
                </a:moveTo>
                <a:lnTo>
                  <a:pt x="4505498" y="0"/>
                </a:lnTo>
                <a:lnTo>
                  <a:pt x="0" y="166254"/>
                </a:lnTo>
                <a:lnTo>
                  <a:pt x="4222865" y="116378"/>
                </a:lnTo>
              </a:path>
            </a:pathLst>
          </a:custGeom>
          <a:noFill/>
          <a:ln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908" y="1653931"/>
            <a:ext cx="5580558" cy="33977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333" y="1045029"/>
            <a:ext cx="5800061" cy="4615542"/>
          </a:xfrm>
          <a:prstGeom prst="rect">
            <a:avLst/>
          </a:prstGeom>
        </p:spPr>
      </p:pic>
      <p:sp>
        <p:nvSpPr>
          <p:cNvPr id="11" name="직사각형 15"/>
          <p:cNvSpPr/>
          <p:nvPr/>
        </p:nvSpPr>
        <p:spPr>
          <a:xfrm>
            <a:off x="114571" y="677223"/>
            <a:ext cx="3960733" cy="494494"/>
          </a:xfrm>
          <a:prstGeom prst="rect">
            <a:avLst/>
          </a:prstGeom>
        </p:spPr>
        <p:txBody>
          <a:bodyPr wrap="square">
            <a:spAutoFit/>
          </a:bodyPr>
          <a:lstStyle/>
          <a:p>
            <a:pPr algn="ctr">
              <a:lnSpc>
                <a:spcPct val="150000"/>
              </a:lnSpc>
            </a:pPr>
            <a:r>
              <a:rPr lang="en-US" altLang="ko-KR" sz="2000" b="1" dirty="0" smtClean="0">
                <a:solidFill>
                  <a:srgbClr val="FF7C80"/>
                </a:solidFill>
              </a:rPr>
              <a:t>After Training and Testing</a:t>
            </a:r>
            <a:endParaRPr lang="en-US" altLang="ko-KR" sz="2000" b="1" dirty="0">
              <a:solidFill>
                <a:srgbClr val="FF7C80"/>
              </a:solidFill>
            </a:endParaRPr>
          </a:p>
        </p:txBody>
      </p:sp>
    </p:spTree>
    <p:extLst>
      <p:ext uri="{BB962C8B-B14F-4D97-AF65-F5344CB8AC3E}">
        <p14:creationId xmlns:p14="http://schemas.microsoft.com/office/powerpoint/2010/main" val="12224733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TotalTime>
  <Words>314</Words>
  <Application>Microsoft Office PowerPoint</Application>
  <PresentationFormat>Widescreen</PresentationFormat>
  <Paragraphs>82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맑은 고딕</vt:lpstr>
      <vt:lpstr>Arial</vt:lpstr>
      <vt:lpstr>Bahnschrift SemiBold SemiConden</vt:lpstr>
      <vt:lpstr>Candara</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요청사항</dc:creator>
  <cp:lastModifiedBy>Ecstexela Syenne</cp:lastModifiedBy>
  <cp:revision>92</cp:revision>
  <dcterms:created xsi:type="dcterms:W3CDTF">2017-09-25T07:14:53Z</dcterms:created>
  <dcterms:modified xsi:type="dcterms:W3CDTF">2019-04-11T12:17:14Z</dcterms:modified>
</cp:coreProperties>
</file>